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92" r:id="rId2"/>
    <p:sldId id="293" r:id="rId3"/>
    <p:sldId id="331" r:id="rId4"/>
    <p:sldId id="277" r:id="rId5"/>
    <p:sldId id="301" r:id="rId6"/>
    <p:sldId id="321" r:id="rId7"/>
    <p:sldId id="320" r:id="rId8"/>
    <p:sldId id="322" r:id="rId9"/>
    <p:sldId id="376" r:id="rId10"/>
    <p:sldId id="316" r:id="rId11"/>
    <p:sldId id="317" r:id="rId12"/>
    <p:sldId id="318" r:id="rId13"/>
    <p:sldId id="319" r:id="rId14"/>
    <p:sldId id="323" r:id="rId15"/>
    <p:sldId id="358" r:id="rId16"/>
    <p:sldId id="324" r:id="rId17"/>
    <p:sldId id="325" r:id="rId18"/>
    <p:sldId id="363" r:id="rId19"/>
    <p:sldId id="346" r:id="rId20"/>
    <p:sldId id="364" r:id="rId21"/>
    <p:sldId id="334" r:id="rId22"/>
    <p:sldId id="365" r:id="rId23"/>
    <p:sldId id="368" r:id="rId24"/>
    <p:sldId id="369" r:id="rId25"/>
    <p:sldId id="370" r:id="rId26"/>
    <p:sldId id="367" r:id="rId27"/>
    <p:sldId id="371" r:id="rId28"/>
    <p:sldId id="372" r:id="rId29"/>
    <p:sldId id="373" r:id="rId30"/>
    <p:sldId id="374" r:id="rId31"/>
    <p:sldId id="375" r:id="rId32"/>
    <p:sldId id="335" r:id="rId33"/>
    <p:sldId id="336" r:id="rId34"/>
    <p:sldId id="337" r:id="rId35"/>
    <p:sldId id="361" r:id="rId36"/>
    <p:sldId id="359" r:id="rId37"/>
    <p:sldId id="329" r:id="rId38"/>
    <p:sldId id="338" r:id="rId39"/>
    <p:sldId id="326" r:id="rId40"/>
    <p:sldId id="362" r:id="rId41"/>
    <p:sldId id="299" r:id="rId42"/>
    <p:sldId id="278" r:id="rId43"/>
    <p:sldId id="269" r:id="rId44"/>
    <p:sldId id="360" r:id="rId45"/>
    <p:sldId id="345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99" autoAdjust="0"/>
    <p:restoredTop sz="87634" autoAdjust="0"/>
  </p:normalViewPr>
  <p:slideViewPr>
    <p:cSldViewPr>
      <p:cViewPr>
        <p:scale>
          <a:sx n="60" d="100"/>
          <a:sy n="60" d="100"/>
        </p:scale>
        <p:origin x="-1578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12143-5676-4241-9A70-E0A943F8AD43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25A6D-E435-4D67-952F-C7A4FB9C4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EB3C9C1-8E38-42E8-8FF8-F3C396203E5F}" type="slidenum">
              <a:rPr lang="ru-RU" sz="1200"/>
              <a:pPr algn="r"/>
              <a:t>5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1875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4539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0200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hape 29"/>
          <p:cNvGrpSpPr/>
          <p:nvPr/>
        </p:nvGrpSpPr>
        <p:grpSpPr>
          <a:xfrm>
            <a:off x="0" y="5204893"/>
            <a:ext cx="9144000" cy="1653233"/>
            <a:chOff x="0" y="3903669"/>
            <a:chExt cx="9144000" cy="1239925"/>
          </a:xfrm>
        </p:grpSpPr>
        <p:sp>
          <p:nvSpPr>
            <p:cNvPr id="30" name="Shape 30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 flipH="1">
              <a:off x="6181162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11700" y="546667"/>
            <a:ext cx="8520600" cy="810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311700" y="1639833"/>
            <a:ext cx="8520600" cy="4452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60431" y="6201587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None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12/21/2019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9790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6595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7137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4877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410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5873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4437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1324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C2223-28BC-4BCC-8CF9-9256EF4182BE}" type="datetimeFigureOut">
              <a:rPr lang="ru-RU" smtClean="0"/>
              <a:pPr/>
              <a:t>21.12.2019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4CBFB-8FC1-44D8-B363-0E8942FFC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8990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9" Type="http://schemas.openxmlformats.org/officeDocument/2006/relationships/image" Target="../media/image61.png"/><Relationship Id="rId21" Type="http://schemas.openxmlformats.org/officeDocument/2006/relationships/image" Target="../media/image43.png"/><Relationship Id="rId34" Type="http://schemas.openxmlformats.org/officeDocument/2006/relationships/image" Target="../media/image56.png"/><Relationship Id="rId42" Type="http://schemas.openxmlformats.org/officeDocument/2006/relationships/image" Target="../media/image64.png"/><Relationship Id="rId47" Type="http://schemas.openxmlformats.org/officeDocument/2006/relationships/image" Target="../media/image69.png"/><Relationship Id="rId50" Type="http://schemas.openxmlformats.org/officeDocument/2006/relationships/image" Target="../media/image72.png"/><Relationship Id="rId55" Type="http://schemas.openxmlformats.org/officeDocument/2006/relationships/image" Target="../media/image77.png"/><Relationship Id="rId63" Type="http://schemas.openxmlformats.org/officeDocument/2006/relationships/image" Target="../media/image85.png"/><Relationship Id="rId7" Type="http://schemas.openxmlformats.org/officeDocument/2006/relationships/image" Target="../media/image29.png"/><Relationship Id="rId2" Type="http://schemas.openxmlformats.org/officeDocument/2006/relationships/image" Target="../media/image5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29" Type="http://schemas.openxmlformats.org/officeDocument/2006/relationships/image" Target="../media/image51.png"/><Relationship Id="rId41" Type="http://schemas.openxmlformats.org/officeDocument/2006/relationships/image" Target="../media/image63.png"/><Relationship Id="rId54" Type="http://schemas.openxmlformats.org/officeDocument/2006/relationships/image" Target="../media/image76.png"/><Relationship Id="rId62" Type="http://schemas.openxmlformats.org/officeDocument/2006/relationships/image" Target="../media/image8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32" Type="http://schemas.openxmlformats.org/officeDocument/2006/relationships/image" Target="../media/image54.png"/><Relationship Id="rId37" Type="http://schemas.openxmlformats.org/officeDocument/2006/relationships/image" Target="../media/image59.png"/><Relationship Id="rId40" Type="http://schemas.openxmlformats.org/officeDocument/2006/relationships/image" Target="../media/image62.png"/><Relationship Id="rId45" Type="http://schemas.openxmlformats.org/officeDocument/2006/relationships/image" Target="../media/image67.png"/><Relationship Id="rId53" Type="http://schemas.openxmlformats.org/officeDocument/2006/relationships/image" Target="../media/image75.png"/><Relationship Id="rId58" Type="http://schemas.openxmlformats.org/officeDocument/2006/relationships/image" Target="../media/image80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png"/><Relationship Id="rId36" Type="http://schemas.openxmlformats.org/officeDocument/2006/relationships/image" Target="../media/image58.png"/><Relationship Id="rId49" Type="http://schemas.openxmlformats.org/officeDocument/2006/relationships/image" Target="../media/image71.png"/><Relationship Id="rId57" Type="http://schemas.openxmlformats.org/officeDocument/2006/relationships/image" Target="../media/image79.png"/><Relationship Id="rId61" Type="http://schemas.openxmlformats.org/officeDocument/2006/relationships/image" Target="../media/image83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31" Type="http://schemas.openxmlformats.org/officeDocument/2006/relationships/image" Target="../media/image53.png"/><Relationship Id="rId44" Type="http://schemas.openxmlformats.org/officeDocument/2006/relationships/image" Target="../media/image66.png"/><Relationship Id="rId52" Type="http://schemas.openxmlformats.org/officeDocument/2006/relationships/image" Target="../media/image74.png"/><Relationship Id="rId60" Type="http://schemas.openxmlformats.org/officeDocument/2006/relationships/image" Target="../media/image82.png"/><Relationship Id="rId65" Type="http://schemas.openxmlformats.org/officeDocument/2006/relationships/image" Target="../media/image8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Relationship Id="rId30" Type="http://schemas.openxmlformats.org/officeDocument/2006/relationships/image" Target="../media/image52.png"/><Relationship Id="rId35" Type="http://schemas.openxmlformats.org/officeDocument/2006/relationships/image" Target="../media/image57.png"/><Relationship Id="rId43" Type="http://schemas.openxmlformats.org/officeDocument/2006/relationships/image" Target="../media/image65.png"/><Relationship Id="rId48" Type="http://schemas.openxmlformats.org/officeDocument/2006/relationships/image" Target="../media/image70.png"/><Relationship Id="rId56" Type="http://schemas.openxmlformats.org/officeDocument/2006/relationships/image" Target="../media/image78.png"/><Relationship Id="rId64" Type="http://schemas.openxmlformats.org/officeDocument/2006/relationships/image" Target="../media/image86.png"/><Relationship Id="rId8" Type="http://schemas.openxmlformats.org/officeDocument/2006/relationships/image" Target="../media/image30.png"/><Relationship Id="rId51" Type="http://schemas.openxmlformats.org/officeDocument/2006/relationships/image" Target="../media/image73.png"/><Relationship Id="rId3" Type="http://schemas.openxmlformats.org/officeDocument/2006/relationships/image" Target="../media/image25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33" Type="http://schemas.openxmlformats.org/officeDocument/2006/relationships/image" Target="../media/image55.png"/><Relationship Id="rId38" Type="http://schemas.openxmlformats.org/officeDocument/2006/relationships/image" Target="../media/image60.png"/><Relationship Id="rId46" Type="http://schemas.openxmlformats.org/officeDocument/2006/relationships/image" Target="../media/image68.png"/><Relationship Id="rId59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8.png"/><Relationship Id="rId18" Type="http://schemas.openxmlformats.org/officeDocument/2006/relationships/image" Target="../media/image103.png"/><Relationship Id="rId26" Type="http://schemas.openxmlformats.org/officeDocument/2006/relationships/image" Target="../media/image111.png"/><Relationship Id="rId39" Type="http://schemas.openxmlformats.org/officeDocument/2006/relationships/image" Target="../media/image124.png"/><Relationship Id="rId3" Type="http://schemas.openxmlformats.org/officeDocument/2006/relationships/image" Target="../media/image88.png"/><Relationship Id="rId21" Type="http://schemas.openxmlformats.org/officeDocument/2006/relationships/image" Target="../media/image106.png"/><Relationship Id="rId34" Type="http://schemas.openxmlformats.org/officeDocument/2006/relationships/image" Target="../media/image119.png"/><Relationship Id="rId42" Type="http://schemas.openxmlformats.org/officeDocument/2006/relationships/image" Target="../media/image127.png"/><Relationship Id="rId47" Type="http://schemas.openxmlformats.org/officeDocument/2006/relationships/image" Target="../media/image132.png"/><Relationship Id="rId50" Type="http://schemas.openxmlformats.org/officeDocument/2006/relationships/image" Target="../media/image135.png"/><Relationship Id="rId7" Type="http://schemas.openxmlformats.org/officeDocument/2006/relationships/image" Target="../media/image92.png"/><Relationship Id="rId12" Type="http://schemas.openxmlformats.org/officeDocument/2006/relationships/image" Target="../media/image97.png"/><Relationship Id="rId17" Type="http://schemas.openxmlformats.org/officeDocument/2006/relationships/image" Target="../media/image102.png"/><Relationship Id="rId25" Type="http://schemas.openxmlformats.org/officeDocument/2006/relationships/image" Target="../media/image110.png"/><Relationship Id="rId33" Type="http://schemas.openxmlformats.org/officeDocument/2006/relationships/image" Target="../media/image118.png"/><Relationship Id="rId38" Type="http://schemas.openxmlformats.org/officeDocument/2006/relationships/image" Target="../media/image123.png"/><Relationship Id="rId46" Type="http://schemas.openxmlformats.org/officeDocument/2006/relationships/image" Target="../media/image131.png"/><Relationship Id="rId2" Type="http://schemas.openxmlformats.org/officeDocument/2006/relationships/image" Target="../media/image5.png"/><Relationship Id="rId16" Type="http://schemas.openxmlformats.org/officeDocument/2006/relationships/image" Target="../media/image101.png"/><Relationship Id="rId20" Type="http://schemas.openxmlformats.org/officeDocument/2006/relationships/image" Target="../media/image105.png"/><Relationship Id="rId29" Type="http://schemas.openxmlformats.org/officeDocument/2006/relationships/image" Target="../media/image114.png"/><Relationship Id="rId41" Type="http://schemas.openxmlformats.org/officeDocument/2006/relationships/image" Target="../media/image126.png"/><Relationship Id="rId54" Type="http://schemas.openxmlformats.org/officeDocument/2006/relationships/image" Target="../media/image13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24" Type="http://schemas.openxmlformats.org/officeDocument/2006/relationships/image" Target="../media/image109.png"/><Relationship Id="rId32" Type="http://schemas.openxmlformats.org/officeDocument/2006/relationships/image" Target="../media/image117.png"/><Relationship Id="rId37" Type="http://schemas.openxmlformats.org/officeDocument/2006/relationships/image" Target="../media/image122.png"/><Relationship Id="rId40" Type="http://schemas.openxmlformats.org/officeDocument/2006/relationships/image" Target="../media/image125.png"/><Relationship Id="rId45" Type="http://schemas.openxmlformats.org/officeDocument/2006/relationships/image" Target="../media/image130.png"/><Relationship Id="rId53" Type="http://schemas.openxmlformats.org/officeDocument/2006/relationships/image" Target="../media/image138.png"/><Relationship Id="rId5" Type="http://schemas.openxmlformats.org/officeDocument/2006/relationships/image" Target="../media/image90.png"/><Relationship Id="rId15" Type="http://schemas.openxmlformats.org/officeDocument/2006/relationships/image" Target="../media/image100.png"/><Relationship Id="rId23" Type="http://schemas.openxmlformats.org/officeDocument/2006/relationships/image" Target="../media/image108.png"/><Relationship Id="rId28" Type="http://schemas.openxmlformats.org/officeDocument/2006/relationships/image" Target="../media/image113.png"/><Relationship Id="rId36" Type="http://schemas.openxmlformats.org/officeDocument/2006/relationships/image" Target="../media/image121.png"/><Relationship Id="rId49" Type="http://schemas.openxmlformats.org/officeDocument/2006/relationships/image" Target="../media/image134.png"/><Relationship Id="rId10" Type="http://schemas.openxmlformats.org/officeDocument/2006/relationships/image" Target="../media/image95.png"/><Relationship Id="rId19" Type="http://schemas.openxmlformats.org/officeDocument/2006/relationships/image" Target="../media/image104.png"/><Relationship Id="rId31" Type="http://schemas.openxmlformats.org/officeDocument/2006/relationships/image" Target="../media/image116.png"/><Relationship Id="rId44" Type="http://schemas.openxmlformats.org/officeDocument/2006/relationships/image" Target="../media/image129.png"/><Relationship Id="rId52" Type="http://schemas.openxmlformats.org/officeDocument/2006/relationships/image" Target="../media/image137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Relationship Id="rId14" Type="http://schemas.openxmlformats.org/officeDocument/2006/relationships/image" Target="../media/image99.png"/><Relationship Id="rId22" Type="http://schemas.openxmlformats.org/officeDocument/2006/relationships/image" Target="../media/image107.png"/><Relationship Id="rId27" Type="http://schemas.openxmlformats.org/officeDocument/2006/relationships/image" Target="../media/image112.png"/><Relationship Id="rId30" Type="http://schemas.openxmlformats.org/officeDocument/2006/relationships/image" Target="../media/image115.png"/><Relationship Id="rId35" Type="http://schemas.openxmlformats.org/officeDocument/2006/relationships/image" Target="../media/image120.png"/><Relationship Id="rId43" Type="http://schemas.openxmlformats.org/officeDocument/2006/relationships/image" Target="../media/image128.png"/><Relationship Id="rId48" Type="http://schemas.openxmlformats.org/officeDocument/2006/relationships/image" Target="../media/image133.png"/><Relationship Id="rId8" Type="http://schemas.openxmlformats.org/officeDocument/2006/relationships/image" Target="../media/image93.png"/><Relationship Id="rId51" Type="http://schemas.openxmlformats.org/officeDocument/2006/relationships/image" Target="../media/image13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145.png"/><Relationship Id="rId18" Type="http://schemas.openxmlformats.org/officeDocument/2006/relationships/image" Target="../media/image150.png"/><Relationship Id="rId26" Type="http://schemas.openxmlformats.org/officeDocument/2006/relationships/image" Target="../media/image158.png"/><Relationship Id="rId3" Type="http://schemas.openxmlformats.org/officeDocument/2006/relationships/image" Target="../media/image88.png"/><Relationship Id="rId21" Type="http://schemas.openxmlformats.org/officeDocument/2006/relationships/image" Target="../media/image153.png"/><Relationship Id="rId34" Type="http://schemas.openxmlformats.org/officeDocument/2006/relationships/image" Target="../media/image165.png"/><Relationship Id="rId7" Type="http://schemas.openxmlformats.org/officeDocument/2006/relationships/image" Target="../media/image92.png"/><Relationship Id="rId12" Type="http://schemas.openxmlformats.org/officeDocument/2006/relationships/image" Target="../media/image144.png"/><Relationship Id="rId17" Type="http://schemas.openxmlformats.org/officeDocument/2006/relationships/image" Target="../media/image149.png"/><Relationship Id="rId25" Type="http://schemas.openxmlformats.org/officeDocument/2006/relationships/image" Target="../media/image157.png"/><Relationship Id="rId33" Type="http://schemas.openxmlformats.org/officeDocument/2006/relationships/image" Target="../media/image109.png"/><Relationship Id="rId38" Type="http://schemas.openxmlformats.org/officeDocument/2006/relationships/image" Target="../media/image99.png"/><Relationship Id="rId2" Type="http://schemas.openxmlformats.org/officeDocument/2006/relationships/image" Target="../media/image5.png"/><Relationship Id="rId16" Type="http://schemas.openxmlformats.org/officeDocument/2006/relationships/image" Target="../media/image148.png"/><Relationship Id="rId20" Type="http://schemas.openxmlformats.org/officeDocument/2006/relationships/image" Target="../media/image152.png"/><Relationship Id="rId29" Type="http://schemas.openxmlformats.org/officeDocument/2006/relationships/image" Target="../media/image16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1.png"/><Relationship Id="rId11" Type="http://schemas.openxmlformats.org/officeDocument/2006/relationships/image" Target="../media/image143.png"/><Relationship Id="rId24" Type="http://schemas.openxmlformats.org/officeDocument/2006/relationships/image" Target="../media/image156.png"/><Relationship Id="rId32" Type="http://schemas.openxmlformats.org/officeDocument/2006/relationships/image" Target="../media/image164.png"/><Relationship Id="rId37" Type="http://schemas.openxmlformats.org/officeDocument/2006/relationships/image" Target="../media/image98.png"/><Relationship Id="rId5" Type="http://schemas.openxmlformats.org/officeDocument/2006/relationships/image" Target="../media/image140.png"/><Relationship Id="rId15" Type="http://schemas.openxmlformats.org/officeDocument/2006/relationships/image" Target="../media/image147.png"/><Relationship Id="rId23" Type="http://schemas.openxmlformats.org/officeDocument/2006/relationships/image" Target="../media/image155.png"/><Relationship Id="rId28" Type="http://schemas.openxmlformats.org/officeDocument/2006/relationships/image" Target="../media/image160.png"/><Relationship Id="rId36" Type="http://schemas.openxmlformats.org/officeDocument/2006/relationships/image" Target="../media/image97.png"/><Relationship Id="rId10" Type="http://schemas.openxmlformats.org/officeDocument/2006/relationships/image" Target="../media/image142.png"/><Relationship Id="rId19" Type="http://schemas.openxmlformats.org/officeDocument/2006/relationships/image" Target="../media/image151.png"/><Relationship Id="rId31" Type="http://schemas.openxmlformats.org/officeDocument/2006/relationships/image" Target="../media/image163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Relationship Id="rId14" Type="http://schemas.openxmlformats.org/officeDocument/2006/relationships/image" Target="../media/image146.png"/><Relationship Id="rId22" Type="http://schemas.openxmlformats.org/officeDocument/2006/relationships/image" Target="../media/image154.png"/><Relationship Id="rId27" Type="http://schemas.openxmlformats.org/officeDocument/2006/relationships/image" Target="../media/image159.png"/><Relationship Id="rId30" Type="http://schemas.openxmlformats.org/officeDocument/2006/relationships/image" Target="../media/image162.png"/><Relationship Id="rId35" Type="http://schemas.openxmlformats.org/officeDocument/2006/relationships/image" Target="../media/image16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13" Type="http://schemas.openxmlformats.org/officeDocument/2006/relationships/image" Target="../media/image176.png"/><Relationship Id="rId18" Type="http://schemas.openxmlformats.org/officeDocument/2006/relationships/image" Target="../media/image181.png"/><Relationship Id="rId3" Type="http://schemas.openxmlformats.org/officeDocument/2006/relationships/image" Target="../media/image167.png"/><Relationship Id="rId21" Type="http://schemas.openxmlformats.org/officeDocument/2006/relationships/image" Target="../media/image184.png"/><Relationship Id="rId7" Type="http://schemas.openxmlformats.org/officeDocument/2006/relationships/image" Target="../media/image171.png"/><Relationship Id="rId12" Type="http://schemas.openxmlformats.org/officeDocument/2006/relationships/image" Target="../media/image175.png"/><Relationship Id="rId17" Type="http://schemas.openxmlformats.org/officeDocument/2006/relationships/image" Target="../media/image180.png"/><Relationship Id="rId25" Type="http://schemas.openxmlformats.org/officeDocument/2006/relationships/image" Target="../media/image188.png"/><Relationship Id="rId2" Type="http://schemas.openxmlformats.org/officeDocument/2006/relationships/image" Target="../media/image5.png"/><Relationship Id="rId16" Type="http://schemas.openxmlformats.org/officeDocument/2006/relationships/image" Target="../media/image179.png"/><Relationship Id="rId20" Type="http://schemas.openxmlformats.org/officeDocument/2006/relationships/image" Target="../media/image18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0.png"/><Relationship Id="rId11" Type="http://schemas.openxmlformats.org/officeDocument/2006/relationships/image" Target="../media/image9.png"/><Relationship Id="rId24" Type="http://schemas.openxmlformats.org/officeDocument/2006/relationships/image" Target="../media/image187.png"/><Relationship Id="rId5" Type="http://schemas.openxmlformats.org/officeDocument/2006/relationships/image" Target="../media/image169.png"/><Relationship Id="rId15" Type="http://schemas.openxmlformats.org/officeDocument/2006/relationships/image" Target="../media/image178.png"/><Relationship Id="rId23" Type="http://schemas.openxmlformats.org/officeDocument/2006/relationships/image" Target="../media/image186.png"/><Relationship Id="rId10" Type="http://schemas.openxmlformats.org/officeDocument/2006/relationships/image" Target="../media/image174.png"/><Relationship Id="rId19" Type="http://schemas.openxmlformats.org/officeDocument/2006/relationships/image" Target="../media/image182.png"/><Relationship Id="rId4" Type="http://schemas.openxmlformats.org/officeDocument/2006/relationships/image" Target="../media/image168.png"/><Relationship Id="rId9" Type="http://schemas.openxmlformats.org/officeDocument/2006/relationships/image" Target="../media/image173.png"/><Relationship Id="rId14" Type="http://schemas.openxmlformats.org/officeDocument/2006/relationships/image" Target="../media/image177.png"/><Relationship Id="rId22" Type="http://schemas.openxmlformats.org/officeDocument/2006/relationships/image" Target="../media/image18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png"/><Relationship Id="rId13" Type="http://schemas.openxmlformats.org/officeDocument/2006/relationships/image" Target="../media/image200.png"/><Relationship Id="rId18" Type="http://schemas.openxmlformats.org/officeDocument/2006/relationships/image" Target="../media/image205.png"/><Relationship Id="rId26" Type="http://schemas.openxmlformats.org/officeDocument/2006/relationships/image" Target="../media/image213.png"/><Relationship Id="rId3" Type="http://schemas.openxmlformats.org/officeDocument/2006/relationships/image" Target="../media/image191.png"/><Relationship Id="rId21" Type="http://schemas.openxmlformats.org/officeDocument/2006/relationships/image" Target="../media/image208.png"/><Relationship Id="rId7" Type="http://schemas.openxmlformats.org/officeDocument/2006/relationships/image" Target="../media/image194.png"/><Relationship Id="rId12" Type="http://schemas.openxmlformats.org/officeDocument/2006/relationships/image" Target="../media/image199.png"/><Relationship Id="rId17" Type="http://schemas.openxmlformats.org/officeDocument/2006/relationships/image" Target="../media/image204.png"/><Relationship Id="rId25" Type="http://schemas.openxmlformats.org/officeDocument/2006/relationships/image" Target="../media/image212.png"/><Relationship Id="rId2" Type="http://schemas.openxmlformats.org/officeDocument/2006/relationships/image" Target="../media/image5.png"/><Relationship Id="rId16" Type="http://schemas.openxmlformats.org/officeDocument/2006/relationships/image" Target="../media/image203.png"/><Relationship Id="rId20" Type="http://schemas.openxmlformats.org/officeDocument/2006/relationships/image" Target="../media/image207.png"/><Relationship Id="rId29" Type="http://schemas.openxmlformats.org/officeDocument/2006/relationships/image" Target="../media/image2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3.png"/><Relationship Id="rId11" Type="http://schemas.openxmlformats.org/officeDocument/2006/relationships/image" Target="../media/image198.png"/><Relationship Id="rId24" Type="http://schemas.openxmlformats.org/officeDocument/2006/relationships/image" Target="../media/image211.png"/><Relationship Id="rId5" Type="http://schemas.openxmlformats.org/officeDocument/2006/relationships/image" Target="../media/image192.png"/><Relationship Id="rId15" Type="http://schemas.openxmlformats.org/officeDocument/2006/relationships/image" Target="../media/image202.png"/><Relationship Id="rId23" Type="http://schemas.openxmlformats.org/officeDocument/2006/relationships/image" Target="../media/image210.png"/><Relationship Id="rId28" Type="http://schemas.openxmlformats.org/officeDocument/2006/relationships/image" Target="../media/image215.png"/><Relationship Id="rId10" Type="http://schemas.openxmlformats.org/officeDocument/2006/relationships/image" Target="../media/image197.png"/><Relationship Id="rId19" Type="http://schemas.openxmlformats.org/officeDocument/2006/relationships/image" Target="../media/image206.png"/><Relationship Id="rId31" Type="http://schemas.openxmlformats.org/officeDocument/2006/relationships/image" Target="../media/image218.png"/><Relationship Id="rId4" Type="http://schemas.openxmlformats.org/officeDocument/2006/relationships/image" Target="../media/image86.png"/><Relationship Id="rId9" Type="http://schemas.openxmlformats.org/officeDocument/2006/relationships/image" Target="../media/image196.png"/><Relationship Id="rId14" Type="http://schemas.openxmlformats.org/officeDocument/2006/relationships/image" Target="../media/image201.png"/><Relationship Id="rId22" Type="http://schemas.openxmlformats.org/officeDocument/2006/relationships/image" Target="../media/image209.png"/><Relationship Id="rId27" Type="http://schemas.openxmlformats.org/officeDocument/2006/relationships/image" Target="../media/image214.png"/><Relationship Id="rId30" Type="http://schemas.openxmlformats.org/officeDocument/2006/relationships/image" Target="../media/image2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Республиканское методическое объединение педагогов-психологов образовательных организаций  Республики Коми</a:t>
            </a:r>
            <a:endParaRPr lang="ru-RU" sz="1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285860"/>
            <a:ext cx="8520600" cy="480597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900" b="1" i="1" dirty="0" smtClean="0">
                <a:solidFill>
                  <a:schemeClr val="tx2"/>
                </a:solidFill>
              </a:rPr>
              <a:t>Вопросы психолого-педагогического сопровождения одаренных детей в образовательной организации</a:t>
            </a:r>
          </a:p>
          <a:p>
            <a:pPr algn="ctr">
              <a:buNone/>
            </a:pPr>
            <a:endParaRPr lang="ru-RU" sz="20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2600" b="1" dirty="0" smtClean="0">
                <a:solidFill>
                  <a:schemeClr val="tx2"/>
                </a:solidFill>
              </a:rPr>
              <a:t>из опыта работы</a:t>
            </a:r>
          </a:p>
          <a:p>
            <a:pPr algn="r">
              <a:buNone/>
            </a:pPr>
            <a:endParaRPr lang="ru-RU" b="1" dirty="0" smtClean="0"/>
          </a:p>
          <a:p>
            <a:pPr algn="r">
              <a:buNone/>
            </a:pPr>
            <a:r>
              <a:rPr lang="ru-RU" sz="2800" b="1" dirty="0" err="1" smtClean="0"/>
              <a:t>Коробейникова</a:t>
            </a:r>
            <a:r>
              <a:rPr lang="ru-RU" sz="2800" b="1" dirty="0" smtClean="0"/>
              <a:t> Елена Михайловна,</a:t>
            </a:r>
          </a:p>
          <a:p>
            <a:pPr algn="r">
              <a:buNone/>
            </a:pPr>
            <a:r>
              <a:rPr lang="ru-RU" sz="2800" b="1" dirty="0" smtClean="0"/>
              <a:t> педагог-психолог      </a:t>
            </a:r>
          </a:p>
          <a:p>
            <a:pPr algn="r">
              <a:buNone/>
            </a:pPr>
            <a:r>
              <a:rPr lang="ru-RU" sz="2800" b="1" dirty="0" smtClean="0"/>
              <a:t>МАОУ «Гимназия имени А.С.Пушкина»</a:t>
            </a:r>
          </a:p>
          <a:p>
            <a:pPr algn="r">
              <a:buNone/>
            </a:pPr>
            <a:r>
              <a:rPr lang="ru-RU" sz="2800" b="1" dirty="0" smtClean="0"/>
              <a:t>г.Сыктывкар</a:t>
            </a:r>
          </a:p>
          <a:p>
            <a:pPr algn="ctr"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1700" b="1" dirty="0" smtClean="0"/>
              <a:t>20.12.2019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20600" cy="136815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п.28 ФГОС НОО, п.25 ФГОС ООО, п.25 ФГОС СОО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700" b="1" dirty="0" smtClean="0">
                <a:solidFill>
                  <a:schemeClr val="tx2"/>
                </a:solidFill>
              </a:rPr>
              <a:t>Психолого-педагогические условия реализации основной образовательной программы должны обеспечивать</a:t>
            </a:r>
            <a:r>
              <a:rPr lang="ru-RU" sz="3200" dirty="0" smtClean="0">
                <a:solidFill>
                  <a:schemeClr val="accent2"/>
                </a:solidFill>
              </a:rPr>
              <a:t/>
            </a:r>
            <a:br>
              <a:rPr lang="ru-RU" sz="3200" dirty="0" smtClean="0">
                <a:solidFill>
                  <a:schemeClr val="accent2"/>
                </a:solidFill>
              </a:rPr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556792"/>
            <a:ext cx="8784976" cy="47525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/>
                </a:solidFill>
              </a:rPr>
              <a:t>Преемственность содержания и форм организации образовательного процесса</a:t>
            </a:r>
            <a:r>
              <a:rPr lang="ru-RU" dirty="0" smtClean="0">
                <a:solidFill>
                  <a:srgbClr val="FF0000"/>
                </a:solidFill>
              </a:rPr>
              <a:t>,</a:t>
            </a:r>
          </a:p>
          <a:p>
            <a:r>
              <a:rPr lang="ru-RU" dirty="0" smtClean="0"/>
              <a:t>обеспечивающих реализацию основных образовательных программ дошкольного образования и начального общего образования </a:t>
            </a:r>
            <a:r>
              <a:rPr lang="ru-RU" sz="2400" dirty="0" smtClean="0"/>
              <a:t>(уровень НОО); </a:t>
            </a:r>
          </a:p>
          <a:p>
            <a:r>
              <a:rPr lang="ru-RU" dirty="0" smtClean="0"/>
              <a:t>по отношению к начальной ступени общего образования </a:t>
            </a:r>
            <a:r>
              <a:rPr lang="ru-RU" sz="2400" dirty="0" smtClean="0"/>
              <a:t>(уровень ООО)</a:t>
            </a:r>
          </a:p>
          <a:p>
            <a:r>
              <a:rPr lang="ru-RU" dirty="0" smtClean="0"/>
              <a:t>по отношению к ступени основного общего образования </a:t>
            </a:r>
            <a:r>
              <a:rPr lang="ru-RU" sz="2400" dirty="0" smtClean="0"/>
              <a:t>(уровень СОО).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60649"/>
            <a:ext cx="8520600" cy="122413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п.28 ФГОС НОО, п.25 ФГОС ООО, п.25 ФГОС СОО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chemeClr val="tx2"/>
                </a:solidFill>
              </a:rPr>
              <a:t>Психолого-педагогические условия реализации основной образовательной программы должны обеспечив</a:t>
            </a:r>
            <a:r>
              <a:rPr lang="ru-RU" sz="2000" b="1" dirty="0" smtClean="0">
                <a:solidFill>
                  <a:schemeClr val="tx2"/>
                </a:solidFill>
              </a:rPr>
              <a:t>ать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628799"/>
            <a:ext cx="8364756" cy="417646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chemeClr val="accent2"/>
                </a:solidFill>
              </a:rPr>
              <a:t>учет специфики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 smtClean="0"/>
              <a:t>возрастного психофизического развития обучающихся, </a:t>
            </a:r>
          </a:p>
          <a:p>
            <a:r>
              <a:rPr lang="ru-RU" dirty="0" smtClean="0"/>
              <a:t>в том числе особенности перехода из младшего школьного возраста в подростковый </a:t>
            </a:r>
            <a:r>
              <a:rPr lang="ru-RU" sz="1700" dirty="0" smtClean="0"/>
              <a:t>(уровень ООО)</a:t>
            </a:r>
          </a:p>
          <a:p>
            <a:endParaRPr lang="ru-RU" sz="1700" dirty="0" smtClean="0"/>
          </a:p>
          <a:p>
            <a:r>
              <a:rPr lang="ru-RU" b="1" dirty="0" smtClean="0">
                <a:solidFill>
                  <a:schemeClr val="accent2"/>
                </a:solidFill>
              </a:rPr>
              <a:t>формирование и развитие психолого-педагогической компетентности </a:t>
            </a:r>
            <a:r>
              <a:rPr lang="ru-RU" dirty="0" smtClean="0"/>
              <a:t>педагогических и административных работников, родителей (законных представителей) обучающихся;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88640"/>
            <a:ext cx="8520600" cy="136815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п.28 ФГОС НОО, п.25 ФГОС ООО, п.25 ФГОС СОО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chemeClr val="accent2"/>
                </a:solidFill>
              </a:rPr>
              <a:t>Психолого-педагогические условия реализации основной образовательной программы должны обеспечивать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484784"/>
            <a:ext cx="8520600" cy="460704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диверсификацию уровней психолого-педагогического сопровождения </a:t>
            </a:r>
            <a:r>
              <a:rPr lang="ru-RU" dirty="0" smtClean="0"/>
              <a:t>(индивидуальный, групповой, уровень класса, уровень учреждения);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accent2"/>
                </a:solidFill>
              </a:rPr>
              <a:t>вариативность форм психолого-педагогического сопровождения </a:t>
            </a:r>
            <a:r>
              <a:rPr lang="ru-RU" dirty="0" smtClean="0"/>
              <a:t>участников образовательного процесса </a:t>
            </a:r>
          </a:p>
          <a:p>
            <a:pPr>
              <a:buNone/>
            </a:pPr>
            <a:r>
              <a:rPr lang="ru-RU" dirty="0" smtClean="0"/>
              <a:t>(профилактика, диагностика, консультирование, коррекционная работа, развивающая работа, просвещение, экспертиза).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88640"/>
            <a:ext cx="8520600" cy="122413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п.28 ФГОС НОО, п.25 ФГОС ООО, п.25 ФГОС СОО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chemeClr val="tx2"/>
                </a:solidFill>
              </a:rPr>
              <a:t>Психолого-педагогические условия реализации основной образовательной программы должны обеспечивать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8964488" cy="496855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вариативность направлений психолого-педагогического сопровождения участников образовательного процесса </a:t>
            </a:r>
          </a:p>
          <a:p>
            <a:r>
              <a:rPr lang="ru-RU" dirty="0" smtClean="0"/>
              <a:t>сохранение и укрепление психологического здоровья обучающихся; </a:t>
            </a:r>
          </a:p>
          <a:p>
            <a:r>
              <a:rPr lang="ru-RU" dirty="0" smtClean="0"/>
              <a:t>формирование ценности здоровья и безопасного образа жизни; </a:t>
            </a:r>
            <a:r>
              <a:rPr lang="ru-RU" dirty="0" smtClean="0">
                <a:solidFill>
                  <a:schemeClr val="tx2"/>
                </a:solidFill>
              </a:rPr>
              <a:t>развития своей экологической культуры (уровень ООО, СОО)</a:t>
            </a:r>
          </a:p>
          <a:p>
            <a:r>
              <a:rPr lang="ru-RU" dirty="0" smtClean="0"/>
              <a:t>дифференциация и индивидуализация обучения;</a:t>
            </a:r>
          </a:p>
          <a:p>
            <a:r>
              <a:rPr lang="ru-RU" dirty="0" smtClean="0"/>
              <a:t> мониторинг возможностей и способностей обучающихся, </a:t>
            </a:r>
            <a:r>
              <a:rPr lang="ru-RU" dirty="0" smtClean="0">
                <a:solidFill>
                  <a:srgbClr val="FF0000"/>
                </a:solidFill>
              </a:rPr>
              <a:t>выявление и поддержка одаренных детей,</a:t>
            </a:r>
            <a:r>
              <a:rPr lang="ru-RU" dirty="0" smtClean="0"/>
              <a:t> детей с ограниченными возможностями здоровья; </a:t>
            </a:r>
          </a:p>
          <a:p>
            <a:r>
              <a:rPr lang="ru-RU" dirty="0" smtClean="0"/>
              <a:t>формирование коммуникативных навыков в разновозрастной среде и среде сверстников; </a:t>
            </a:r>
          </a:p>
          <a:p>
            <a:r>
              <a:rPr lang="ru-RU" dirty="0" smtClean="0"/>
              <a:t>поддержка детских объединений, ученического самоуправления;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психолого-педагогическая поддержка участников олимпиадного движения (уровень ООО,СОО); 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обеспечение осознанного и ответственного выбора дальнейшей профессиональной сферы деятельности  (уровень ООО,СОО);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60648"/>
            <a:ext cx="8520600" cy="129614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т.о., психолого-педагогическое сопровождение одаренных детей в образовательной организации </a:t>
            </a:r>
            <a:r>
              <a:rPr lang="ru-RU" sz="2800" b="1" dirty="0" err="1" smtClean="0">
                <a:solidFill>
                  <a:schemeClr val="tx2"/>
                </a:solidFill>
              </a:rPr>
              <a:t>осуществляеся</a:t>
            </a:r>
            <a:r>
              <a:rPr lang="ru-RU" sz="2800" b="1" dirty="0" smtClean="0">
                <a:solidFill>
                  <a:schemeClr val="tx2"/>
                </a:solidFill>
              </a:rPr>
              <a:t>: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412776"/>
            <a:ext cx="8784976" cy="4896543"/>
          </a:xfrm>
        </p:spPr>
        <p:txBody>
          <a:bodyPr>
            <a:normAutofit fontScale="92500" lnSpcReduction="20000"/>
          </a:bodyPr>
          <a:lstStyle/>
          <a:p>
            <a:r>
              <a:rPr lang="ru-RU" sz="3100" dirty="0" smtClean="0"/>
              <a:t>на всех уровнях образования (начальном, основном, среднем)</a:t>
            </a:r>
          </a:p>
          <a:p>
            <a:r>
              <a:rPr lang="ru-RU" sz="3100" dirty="0" smtClean="0"/>
              <a:t>со всеми участниками (педагоги, учащиеся и их родители)</a:t>
            </a:r>
          </a:p>
          <a:p>
            <a:r>
              <a:rPr lang="ru-RU" sz="3100" dirty="0" smtClean="0"/>
              <a:t>диверсификация уровней психолого-педагогического сопровождения (индивидуальный, групповой, уровень класса, уровень учреждения)</a:t>
            </a:r>
          </a:p>
          <a:p>
            <a:r>
              <a:rPr lang="ru-RU" sz="3100" dirty="0" smtClean="0"/>
              <a:t>формы психолого-педагогического сопровождения участников образовательного процесса </a:t>
            </a:r>
          </a:p>
          <a:p>
            <a:pPr>
              <a:buNone/>
            </a:pPr>
            <a:r>
              <a:rPr lang="ru-RU" sz="3100" dirty="0" smtClean="0"/>
              <a:t>(профилактика, диагностика, консультирование,</a:t>
            </a:r>
          </a:p>
          <a:p>
            <a:pPr>
              <a:buNone/>
            </a:pPr>
            <a:r>
              <a:rPr lang="ru-RU" sz="3100" dirty="0" smtClean="0"/>
              <a:t>коррекционная работа, развивающая работа,</a:t>
            </a:r>
          </a:p>
          <a:p>
            <a:pPr>
              <a:buNone/>
            </a:pPr>
            <a:r>
              <a:rPr lang="ru-RU" sz="3100" dirty="0" smtClean="0"/>
              <a:t>просвещение, экспертиза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85728"/>
            <a:ext cx="8520600" cy="1071339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1"/>
                </a:solidFill>
              </a:rPr>
              <a:t>Задачи психолого-педагогического сопровождения одаренных </a:t>
            </a:r>
            <a:r>
              <a:rPr lang="ru-RU" sz="3600" dirty="0" smtClean="0">
                <a:solidFill>
                  <a:schemeClr val="accent1"/>
                </a:solidFill>
              </a:rPr>
              <a:t>детей </a:t>
            </a:r>
            <a:r>
              <a:rPr lang="ru-RU" sz="3600" dirty="0" smtClean="0">
                <a:solidFill>
                  <a:schemeClr val="accent1"/>
                </a:solidFill>
              </a:rPr>
              <a:t> </a:t>
            </a:r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ru-RU" dirty="0" smtClean="0"/>
              <a:t>разработка </a:t>
            </a:r>
            <a:r>
              <a:rPr lang="ru-RU" dirty="0" smtClean="0"/>
              <a:t>индивидуальных образовательных маршрутов;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- </a:t>
            </a:r>
            <a:r>
              <a:rPr lang="ru-RU" dirty="0" smtClean="0"/>
              <a:t>формирование адекватной самооценки;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- </a:t>
            </a:r>
            <a:r>
              <a:rPr lang="ru-RU" dirty="0" smtClean="0"/>
              <a:t>охрана и укрепление физического и психологического здоровья;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- </a:t>
            </a:r>
            <a:r>
              <a:rPr lang="ru-RU" dirty="0" smtClean="0"/>
              <a:t>профилактика неврозов;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- </a:t>
            </a:r>
            <a:r>
              <a:rPr lang="ru-RU" dirty="0" smtClean="0"/>
              <a:t>предупреждение изоляции одаренных детей в группе сверстников;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- </a:t>
            </a:r>
            <a:r>
              <a:rPr lang="ru-RU" dirty="0" smtClean="0"/>
              <a:t>развитие психолого-педагогической компетентности педагогов и родителей одаренных детей.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260648"/>
            <a:ext cx="8520600" cy="583118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ПРОЕКТНАЯ МОДЕЛЬ ДЕЯТЕЛЬНОСТИ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проектной модели </a:t>
            </a:r>
            <a:r>
              <a:rPr lang="ru-RU" sz="2000" dirty="0" smtClean="0"/>
              <a:t>организации деятельности характерным является то, что </a:t>
            </a:r>
            <a:r>
              <a:rPr lang="ru-RU" sz="2000" b="1" dirty="0" smtClean="0">
                <a:solidFill>
                  <a:srgbClr val="002060"/>
                </a:solidFill>
              </a:rPr>
              <a:t>педагог-психолог</a:t>
            </a:r>
            <a:r>
              <a:rPr lang="ru-RU" sz="2000" b="1" dirty="0" smtClean="0"/>
              <a:t> </a:t>
            </a:r>
            <a:r>
              <a:rPr lang="ru-RU" sz="2000" dirty="0" smtClean="0"/>
              <a:t>изначально </a:t>
            </a:r>
            <a:r>
              <a:rPr lang="ru-RU" sz="2000" b="1" dirty="0" smtClean="0">
                <a:solidFill>
                  <a:srgbClr val="002060"/>
                </a:solidFill>
              </a:rPr>
              <a:t>включен в команду</a:t>
            </a:r>
            <a:r>
              <a:rPr lang="ru-RU" sz="2000" dirty="0" smtClean="0">
                <a:solidFill>
                  <a:srgbClr val="002060"/>
                </a:solidFill>
              </a:rPr>
              <a:t>, </a:t>
            </a:r>
            <a:r>
              <a:rPr lang="ru-RU" sz="2000" dirty="0" smtClean="0"/>
              <a:t>работающую по какому-то обозначенному на педсовете направлению. </a:t>
            </a:r>
          </a:p>
          <a:p>
            <a:r>
              <a:rPr lang="ru-RU" sz="2000" dirty="0" smtClean="0"/>
              <a:t>Проблемная группа разрабатывает цели и задачи, виды и основные формы работы. </a:t>
            </a:r>
          </a:p>
          <a:p>
            <a:r>
              <a:rPr lang="ru-RU" sz="2000" dirty="0" smtClean="0"/>
              <a:t>Проблемная группа составляет регламент мероприятий в соответствии с поставленными задачами.</a:t>
            </a:r>
          </a:p>
          <a:p>
            <a:r>
              <a:rPr lang="ru-RU" sz="2000" dirty="0" smtClean="0"/>
              <a:t> Во время определения направлений работы </a:t>
            </a:r>
            <a:r>
              <a:rPr lang="ru-RU" sz="2000" b="1" dirty="0" smtClean="0">
                <a:solidFill>
                  <a:srgbClr val="002060"/>
                </a:solidFill>
              </a:rPr>
              <a:t>педагог-психолог сразу выступает в </a:t>
            </a:r>
            <a:r>
              <a:rPr lang="ru-RU" sz="2000" b="1" i="1" dirty="0" smtClean="0">
                <a:solidFill>
                  <a:srgbClr val="002060"/>
                </a:solidFill>
              </a:rPr>
              <a:t>активной позиции</a:t>
            </a:r>
            <a:r>
              <a:rPr lang="ru-RU" sz="2000" i="1" dirty="0" smtClean="0">
                <a:solidFill>
                  <a:srgbClr val="002060"/>
                </a:solidFill>
              </a:rPr>
              <a:t>.</a:t>
            </a:r>
            <a:r>
              <a:rPr lang="ru-RU" sz="2000" i="1" dirty="0" smtClean="0"/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Он предлагает свою оценку проблемной ситуации, наряду с другими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/>
              <a:t>специалистами, формулирует возможные варианты решения и т.п. </a:t>
            </a:r>
          </a:p>
          <a:p>
            <a:r>
              <a:rPr lang="ru-RU" sz="2000" dirty="0" smtClean="0"/>
              <a:t>На основании плана работ проблемной группы </a:t>
            </a:r>
            <a:r>
              <a:rPr lang="ru-RU" sz="2000" b="1" dirty="0" smtClean="0">
                <a:solidFill>
                  <a:srgbClr val="002060"/>
                </a:solidFill>
              </a:rPr>
              <a:t>педагог-психолог выстраивает индивидуальный план своей деятельности.</a:t>
            </a:r>
            <a:r>
              <a:rPr lang="ru-RU" sz="2000" dirty="0" smtClean="0"/>
              <a:t>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Педагог-психолог может работать не в одной проблемной группе</a:t>
            </a:r>
            <a:r>
              <a:rPr lang="ru-RU" sz="2000" b="1" dirty="0" smtClean="0"/>
              <a:t>.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Все виды работ должны быть </a:t>
            </a:r>
            <a:r>
              <a:rPr lang="ru-RU" sz="2000" b="1" dirty="0" smtClean="0">
                <a:solidFill>
                  <a:schemeClr val="tx2"/>
                </a:solidFill>
              </a:rPr>
              <a:t>сведены в индивидуальный план специалиста</a:t>
            </a:r>
            <a:r>
              <a:rPr lang="ru-RU" sz="2000" dirty="0" smtClean="0"/>
              <a:t>, что поможет ему выстроить годовой план работы, где все мероприятия будут согласованы по срокам.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332656"/>
            <a:ext cx="8520600" cy="612068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При любой организационной модели </a:t>
            </a:r>
            <a:r>
              <a:rPr lang="ru-RU" b="1" dirty="0" smtClean="0"/>
              <a:t>педагог-психолог включён в разработку и реализацию </a:t>
            </a:r>
            <a:r>
              <a:rPr lang="ru-RU" dirty="0" smtClean="0"/>
              <a:t>основной образовательной программы</a:t>
            </a:r>
          </a:p>
          <a:p>
            <a:r>
              <a:rPr lang="ru-RU" dirty="0" smtClean="0"/>
              <a:t>Педагог-психолог </a:t>
            </a:r>
            <a:r>
              <a:rPr lang="ru-RU" b="1" dirty="0" smtClean="0"/>
              <a:t>является полноправным участником </a:t>
            </a:r>
            <a:r>
              <a:rPr lang="ru-RU" dirty="0" smtClean="0"/>
              <a:t>образовательного процесса. Он тесно сотрудничает с другими специалистами службы комплексного сопровождения (</a:t>
            </a:r>
            <a:r>
              <a:rPr lang="ru-RU" dirty="0" smtClean="0"/>
              <a:t>при наличии </a:t>
            </a:r>
            <a:r>
              <a:rPr lang="ru-RU" dirty="0" smtClean="0"/>
              <a:t>в ОУ): </a:t>
            </a:r>
            <a:r>
              <a:rPr lang="ru-RU" i="1" dirty="0" smtClean="0"/>
              <a:t>социальными педагогами, учителями-логопедами, </a:t>
            </a:r>
            <a:r>
              <a:rPr lang="ru-RU" i="1" dirty="0" err="1" smtClean="0"/>
              <a:t>тьюторами</a:t>
            </a:r>
            <a:r>
              <a:rPr lang="ru-RU" i="1" dirty="0" smtClean="0"/>
              <a:t>.</a:t>
            </a:r>
            <a:endParaRPr lang="ru-RU" i="1" dirty="0" smtClean="0"/>
          </a:p>
          <a:p>
            <a:r>
              <a:rPr lang="ru-RU" i="1" dirty="0" smtClean="0"/>
              <a:t> </a:t>
            </a:r>
            <a:r>
              <a:rPr lang="ru-RU" b="1" dirty="0" smtClean="0"/>
              <a:t>Участвует в решении проблем и задач развития </a:t>
            </a:r>
            <a:r>
              <a:rPr lang="ru-RU" dirty="0" smtClean="0"/>
              <a:t>конкретных учащихся и ученических коллективов совместно с педагогами, прежде всего, с классными руководителями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642918"/>
            <a:ext cx="8520600" cy="5448915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Одаренность </a:t>
            </a:r>
            <a:r>
              <a:rPr lang="ru-RU" dirty="0" smtClean="0"/>
              <a:t>– системное, развивающееся в течение  жизни качество психики, которое определяет возможность достижения человеком более высоких, незаурядных результатов в одном или нескольких видах деятельности по сравнению с другими людьми;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Одаренный ребенок </a:t>
            </a:r>
            <a:r>
              <a:rPr lang="ru-RU" dirty="0" smtClean="0"/>
              <a:t>– </a:t>
            </a:r>
            <a:r>
              <a:rPr lang="ru-RU" dirty="0" err="1" smtClean="0"/>
              <a:t>ребенок</a:t>
            </a:r>
            <a:r>
              <a:rPr lang="ru-RU" dirty="0" smtClean="0"/>
              <a:t>, который выделяется яркими, очевидными, иногда выдающимися достижениями (или имеет предпосылки для таких достижений) в том или ином виде деятельности.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187624" y="404665"/>
            <a:ext cx="7756351" cy="86409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/>
                </a:solidFill>
              </a:rPr>
              <a:t>Категории одаренных детей:</a:t>
            </a:r>
            <a:br>
              <a:rPr lang="ru-RU" dirty="0" smtClean="0">
                <a:solidFill>
                  <a:schemeClr val="accent1"/>
                </a:solidFill>
              </a:rPr>
            </a:br>
            <a:endParaRPr lang="ru-RU" sz="3200" dirty="0" smtClean="0">
              <a:solidFill>
                <a:schemeClr val="accent1"/>
              </a:solidFill>
            </a:endParaRPr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>
          <a:xfrm>
            <a:off x="2357422" y="980728"/>
            <a:ext cx="6607066" cy="5448647"/>
          </a:xfrm>
        </p:spPr>
        <p:txBody>
          <a:bodyPr/>
          <a:lstStyle/>
          <a:p>
            <a:pPr eaLnBrk="1" hangingPunct="1"/>
            <a:r>
              <a:rPr lang="ru-RU" b="1" dirty="0" smtClean="0"/>
              <a:t>общая интеллектуальная одаренность </a:t>
            </a:r>
            <a:r>
              <a:rPr lang="ru-RU" sz="2000" b="1" dirty="0" smtClean="0"/>
              <a:t>(</a:t>
            </a:r>
            <a:r>
              <a:rPr lang="ru-RU" sz="2400" dirty="0" smtClean="0"/>
              <a:t>дети с высоким общим уровнем умственного развития при прочих равных условиях);</a:t>
            </a:r>
          </a:p>
          <a:p>
            <a:pPr eaLnBrk="1" hangingPunct="1"/>
            <a:r>
              <a:rPr lang="ru-RU" b="1" dirty="0" smtClean="0"/>
              <a:t>академическая одаренность </a:t>
            </a:r>
            <a:r>
              <a:rPr lang="ru-RU" sz="1800" b="1" dirty="0" smtClean="0"/>
              <a:t>(</a:t>
            </a:r>
            <a:r>
              <a:rPr lang="ru-RU" sz="2400" dirty="0" smtClean="0"/>
              <a:t>дети с признаками специальной умственной одаренности (профильная одаренность);</a:t>
            </a:r>
          </a:p>
          <a:p>
            <a:pPr eaLnBrk="1" hangingPunct="1"/>
            <a:r>
              <a:rPr lang="ru-RU" b="1" dirty="0" smtClean="0"/>
              <a:t>потенциальная одаренность </a:t>
            </a:r>
            <a:r>
              <a:rPr lang="ru-RU" sz="1800" b="1" dirty="0" smtClean="0"/>
              <a:t>(</a:t>
            </a:r>
            <a:r>
              <a:rPr lang="ru-RU" sz="2400" dirty="0" smtClean="0"/>
              <a:t>дети, обладающие яркой познавательной активностью и незаурядными умственными резервами, но не достигшие успехов в учении </a:t>
            </a:r>
            <a:r>
              <a:rPr lang="ru-RU" sz="2400" b="1" dirty="0" smtClean="0"/>
              <a:t>)</a:t>
            </a:r>
            <a:endParaRPr lang="ru-RU" sz="2400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pic>
        <p:nvPicPr>
          <p:cNvPr id="52228" name="Picture 4" descr="http://im8-tub-ru.yandex.net/i?id=235353168-35-73&amp;n=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228598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i="1" dirty="0" smtClean="0">
                <a:solidFill>
                  <a:schemeClr val="tx2"/>
                </a:solidFill>
              </a:rPr>
              <a:t>Передается не опыт, а идея. </a:t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chemeClr val="tx2"/>
                </a:solidFill>
              </a:rPr>
              <a:t>Мысль, выведенная из опыта.</a:t>
            </a:r>
            <a:br>
              <a:rPr lang="ru-RU" b="1" i="1" dirty="0" smtClean="0">
                <a:solidFill>
                  <a:schemeClr val="tx2"/>
                </a:solidFill>
              </a:rPr>
            </a:br>
            <a:r>
              <a:rPr lang="ru-RU" sz="3100" b="1" i="1" dirty="0" smtClean="0">
                <a:solidFill>
                  <a:schemeClr val="tx2"/>
                </a:solidFill>
              </a:rPr>
              <a:t>К.Д.Ушинский</a:t>
            </a:r>
            <a:endParaRPr lang="ru-RU" sz="31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2636912"/>
            <a:ext cx="8403704" cy="345492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Интересная мысль,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высказанная кем-то,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часто порождает свои собственные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мысли, а затем и дела.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Е.Пономарева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Признаки одаренности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Проявляются в различной деятельности</a:t>
            </a:r>
          </a:p>
          <a:p>
            <a:r>
              <a:rPr lang="ru-RU" dirty="0" smtClean="0"/>
              <a:t>Связаны с высоким уровнем ее выполнения.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4350" y="1053211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9728" y="1033272"/>
            <a:ext cx="5992368" cy="4206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29071" y="1033272"/>
            <a:ext cx="688848" cy="4206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96240" y="611454"/>
            <a:ext cx="5692521" cy="5763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6240" y="1698370"/>
            <a:ext cx="317601" cy="1859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40968" y="1606626"/>
            <a:ext cx="5444998" cy="317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96240" y="2064130"/>
            <a:ext cx="317601" cy="1859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40968" y="1972691"/>
            <a:ext cx="5820156" cy="31699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96240" y="2430145"/>
            <a:ext cx="317601" cy="1859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40968" y="2338400"/>
            <a:ext cx="4741164" cy="31729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96240" y="2795904"/>
            <a:ext cx="317601" cy="1859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40968" y="2704464"/>
            <a:ext cx="238353" cy="31699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59840" y="2704464"/>
            <a:ext cx="3630422" cy="3169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96240" y="3162045"/>
            <a:ext cx="317601" cy="1859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40968" y="3070301"/>
            <a:ext cx="1633347" cy="31729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238120" y="3070301"/>
            <a:ext cx="6767957" cy="31729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40968" y="3375405"/>
            <a:ext cx="1510284" cy="3169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125091" y="3375405"/>
            <a:ext cx="1676019" cy="31699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96240" y="3832859"/>
            <a:ext cx="317601" cy="1859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40968" y="3741369"/>
            <a:ext cx="4847463" cy="31729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6240" y="4198620"/>
            <a:ext cx="317601" cy="1859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40968" y="4107179"/>
            <a:ext cx="6007354" cy="31699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96240" y="4564634"/>
            <a:ext cx="317601" cy="1859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40968" y="4472889"/>
            <a:ext cx="7608316" cy="31729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40968" y="4777994"/>
            <a:ext cx="1596771" cy="31699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96240" y="5235575"/>
            <a:ext cx="317601" cy="1859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40968" y="5144084"/>
            <a:ext cx="6269101" cy="31729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Типы характеров одаренных детей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5125" indent="-282575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1-й тип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подвижный, веселый, коммуникабельный, открытый, с хорошим речевым развитием, лидер,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фантазер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365125" indent="-282575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2-й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тип </a:t>
            </a:r>
          </a:p>
          <a:p>
            <a:pPr marL="365125" indent="-282575">
              <a:lnSpc>
                <a:spcPct val="90000"/>
              </a:lnSpc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замкнутый, тихий,</a:t>
            </a:r>
          </a:p>
          <a:p>
            <a:pPr marL="365125" indent="-282575">
              <a:lnSpc>
                <a:spcPct val="90000"/>
              </a:lnSpc>
              <a:buNone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размышляющий, </a:t>
            </a:r>
          </a:p>
          <a:p>
            <a:pPr marL="365125" indent="-282575">
              <a:lnSpc>
                <a:spcPct val="90000"/>
              </a:lnSpc>
              <a:buNone/>
              <a:defRPr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застенчивый, пугливый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Проблемы одаренных детей 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indent="0" algn="r">
              <a:buNone/>
              <a:defRPr/>
            </a:pPr>
            <a:r>
              <a:rPr lang="ru-RU" b="1" dirty="0" smtClean="0">
                <a:cs typeface="Aharoni" pitchFamily="2" charset="-79"/>
              </a:rPr>
              <a:t>Главная </a:t>
            </a:r>
            <a:r>
              <a:rPr lang="ru-RU" dirty="0" smtClean="0">
                <a:cs typeface="Aharoni" pitchFamily="2" charset="-79"/>
              </a:rPr>
              <a:t>: </a:t>
            </a:r>
          </a:p>
          <a:p>
            <a:pPr marL="0" indent="0" algn="r">
              <a:buNone/>
              <a:defRPr/>
            </a:pPr>
            <a:r>
              <a:rPr lang="ru-RU" dirty="0" smtClean="0">
                <a:cs typeface="Aharoni" pitchFamily="2" charset="-79"/>
              </a:rPr>
              <a:t>самореализация </a:t>
            </a:r>
          </a:p>
          <a:p>
            <a:pPr marL="0" indent="0" algn="r">
              <a:buNone/>
              <a:defRPr/>
            </a:pPr>
            <a:r>
              <a:rPr lang="ru-RU" dirty="0" smtClean="0">
                <a:cs typeface="Aharoni" pitchFamily="2" charset="-79"/>
              </a:rPr>
              <a:t>одаренного человека</a:t>
            </a:r>
          </a:p>
          <a:p>
            <a:pPr marL="0" indent="0">
              <a:buNone/>
              <a:defRPr/>
            </a:pPr>
            <a:endParaRPr lang="ru-RU" dirty="0" smtClean="0">
              <a:cs typeface="Aharoni" pitchFamily="2" charset="-79"/>
            </a:endParaRPr>
          </a:p>
          <a:p>
            <a:pPr marL="0" indent="0">
              <a:buNone/>
              <a:defRPr/>
            </a:pPr>
            <a:r>
              <a:rPr lang="ru-RU" dirty="0" smtClean="0">
                <a:cs typeface="Aharoni" pitchFamily="2" charset="-79"/>
              </a:rPr>
              <a:t>Второстепенные проблемы:</a:t>
            </a:r>
          </a:p>
          <a:p>
            <a:pPr>
              <a:defRPr/>
            </a:pPr>
            <a:r>
              <a:rPr lang="ru-RU" dirty="0" smtClean="0">
                <a:cs typeface="Aharoni" pitchFamily="2" charset="-79"/>
              </a:rPr>
              <a:t>проблема  </a:t>
            </a:r>
            <a:r>
              <a:rPr lang="ru-RU" dirty="0" err="1" smtClean="0">
                <a:cs typeface="Aharoni" pitchFamily="2" charset="-79"/>
              </a:rPr>
              <a:t>саморегуляции</a:t>
            </a:r>
            <a:r>
              <a:rPr lang="ru-RU" dirty="0" smtClean="0">
                <a:cs typeface="Aharoni" pitchFamily="2" charset="-79"/>
              </a:rPr>
              <a:t> </a:t>
            </a:r>
          </a:p>
          <a:p>
            <a:pPr>
              <a:defRPr/>
            </a:pPr>
            <a:r>
              <a:rPr lang="ru-RU" dirty="0" smtClean="0">
                <a:cs typeface="Aharoni" pitchFamily="2" charset="-79"/>
              </a:rPr>
              <a:t>проблема общения (личностного и делового) </a:t>
            </a:r>
          </a:p>
          <a:p>
            <a:pPr>
              <a:defRPr/>
            </a:pPr>
            <a:r>
              <a:rPr lang="ru-RU" dirty="0" smtClean="0">
                <a:cs typeface="Aharoni" pitchFamily="2" charset="-79"/>
              </a:rPr>
              <a:t>проблема профориентации </a:t>
            </a:r>
          </a:p>
          <a:p>
            <a:pPr>
              <a:defRPr/>
            </a:pPr>
            <a:r>
              <a:rPr lang="ru-RU" dirty="0" smtClean="0">
                <a:cs typeface="Aharoni" pitchFamily="2" charset="-79"/>
              </a:rPr>
              <a:t>проблема </a:t>
            </a:r>
            <a:r>
              <a:rPr lang="ru-RU" dirty="0" err="1" smtClean="0">
                <a:cs typeface="Aharoni" pitchFamily="2" charset="-79"/>
              </a:rPr>
              <a:t>креативности</a:t>
            </a:r>
            <a:endParaRPr lang="ru-RU" dirty="0"/>
          </a:p>
        </p:txBody>
      </p:sp>
      <p:pic>
        <p:nvPicPr>
          <p:cNvPr id="4" name="Рисунок 6" descr="children_013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85860"/>
            <a:ext cx="317690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85728"/>
            <a:ext cx="8520600" cy="1071339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1"/>
                </a:solidFill>
              </a:rPr>
              <a:t>Проблемы адаптации интеллектуально одаренных детей  </a:t>
            </a:r>
            <a:r>
              <a:rPr lang="ru-RU" sz="2400" dirty="0" smtClean="0">
                <a:solidFill>
                  <a:schemeClr val="accent1"/>
                </a:solidFill>
              </a:rPr>
              <a:t>(классификация Леты </a:t>
            </a:r>
            <a:r>
              <a:rPr lang="ru-RU" sz="2400" dirty="0" err="1" smtClean="0">
                <a:solidFill>
                  <a:schemeClr val="accent1"/>
                </a:solidFill>
              </a:rPr>
              <a:t>Холллингуорт</a:t>
            </a:r>
            <a:r>
              <a:rPr lang="ru-RU" sz="2400" dirty="0" smtClean="0">
                <a:solidFill>
                  <a:schemeClr val="accent1"/>
                </a:solidFill>
              </a:rPr>
              <a:t>)</a:t>
            </a:r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Неприязнь к школе </a:t>
            </a:r>
            <a:r>
              <a:rPr lang="ru-RU" dirty="0" smtClean="0"/>
              <a:t>– в силу способностей одаренных детей (ОД) учебная программа кажется легкой, скучной – </a:t>
            </a:r>
            <a:r>
              <a:rPr lang="ru-RU" dirty="0" smtClean="0">
                <a:solidFill>
                  <a:srgbClr val="FF0000"/>
                </a:solidFill>
              </a:rPr>
              <a:t>нарушение поведения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Игровые интересы </a:t>
            </a:r>
            <a:r>
              <a:rPr lang="ru-RU" dirty="0" smtClean="0"/>
              <a:t>– ОД нравятся сложные игры , сверстники играют в более простые – </a:t>
            </a:r>
            <a:r>
              <a:rPr lang="ru-RU" dirty="0" smtClean="0">
                <a:solidFill>
                  <a:srgbClr val="FF0000"/>
                </a:solidFill>
              </a:rPr>
              <a:t>изоляция, уход в себя</a:t>
            </a:r>
          </a:p>
          <a:p>
            <a:r>
              <a:rPr lang="ru-RU" b="1" dirty="0" err="1" smtClean="0">
                <a:solidFill>
                  <a:srgbClr val="FF0000"/>
                </a:solidFill>
              </a:rPr>
              <a:t>Конформность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– </a:t>
            </a:r>
            <a:r>
              <a:rPr lang="ru-RU" dirty="0" smtClean="0"/>
              <a:t>ОД отвергают стандартные требования, которые идут вразрез  с их интересами или кажутся бессмысленными - </a:t>
            </a:r>
            <a:r>
              <a:rPr lang="ru-RU" dirty="0" smtClean="0">
                <a:solidFill>
                  <a:srgbClr val="FF0000"/>
                </a:solidFill>
              </a:rPr>
              <a:t>конфликтность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14290"/>
            <a:ext cx="8520600" cy="13573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Проблемы адаптации интеллектуально </a:t>
            </a:r>
            <a:r>
              <a:rPr lang="ru-RU" dirty="0" smtClean="0">
                <a:solidFill>
                  <a:schemeClr val="accent1"/>
                </a:solidFill>
              </a:rPr>
              <a:t>ОД  </a:t>
            </a:r>
            <a:r>
              <a:rPr lang="ru-RU" sz="3200" dirty="0" smtClean="0">
                <a:solidFill>
                  <a:schemeClr val="accent1"/>
                </a:solidFill>
              </a:rPr>
              <a:t>(продолжение)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Погружение в философские проблемы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для ОД характерно задумываться над такими явлениями как смерть, загробная жизнь, религиозные верования и ФП, в гораздо большей степени, чем для среднего ребенка – </a:t>
            </a:r>
            <a:r>
              <a:rPr lang="ru-RU" dirty="0" smtClean="0">
                <a:solidFill>
                  <a:srgbClr val="FF0000"/>
                </a:solidFill>
              </a:rPr>
              <a:t>чувство одиночества, «группа риска»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Несоответствие между физическим , интеллектуальным и социальным развитием </a:t>
            </a:r>
            <a:r>
              <a:rPr lang="ru-RU" b="1" dirty="0" smtClean="0"/>
              <a:t>– </a:t>
            </a:r>
            <a:r>
              <a:rPr lang="ru-RU" dirty="0" smtClean="0"/>
              <a:t>ОД часто предпочитают общаться и играть с детьми старшего возраста – </a:t>
            </a:r>
            <a:r>
              <a:rPr lang="ru-RU" dirty="0" smtClean="0">
                <a:solidFill>
                  <a:srgbClr val="FF0000"/>
                </a:solidFill>
              </a:rPr>
              <a:t>трудности лидерства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0"/>
            <a:ext cx="8520600" cy="16430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Причины уязвимости </a:t>
            </a:r>
            <a:b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одаренных детей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5125" indent="-282575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Стремление к совершенству</a:t>
            </a:r>
          </a:p>
          <a:p>
            <a:pPr marL="365125" indent="-282575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Ощущение неуязвимости</a:t>
            </a:r>
          </a:p>
          <a:p>
            <a:pPr marL="365125" indent="-282575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Нереалистические цели.</a:t>
            </a:r>
          </a:p>
          <a:p>
            <a:pPr marL="365125" indent="-282575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Сверхчувствительность. </a:t>
            </a:r>
          </a:p>
          <a:p>
            <a:pPr marL="365125" indent="-282575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Потребность во внимании взрослых.</a:t>
            </a:r>
          </a:p>
          <a:p>
            <a:pPr marL="365125" indent="-282575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Нетерпимость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Проблемы уязвимости ОД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Стремление к совершенству </a:t>
            </a:r>
            <a:r>
              <a:rPr lang="ru-RU" dirty="0" smtClean="0"/>
              <a:t>(</a:t>
            </a:r>
            <a:r>
              <a:rPr lang="ru-RU" sz="2800" dirty="0" err="1" smtClean="0"/>
              <a:t>перфекционизм</a:t>
            </a:r>
            <a:r>
              <a:rPr lang="ru-RU" dirty="0" smtClean="0"/>
              <a:t>)- для ОД характерна внутренняя потребность совершенства – </a:t>
            </a:r>
            <a:r>
              <a:rPr lang="ru-RU" b="1" dirty="0" smtClean="0">
                <a:solidFill>
                  <a:schemeClr val="accent1"/>
                </a:solidFill>
              </a:rPr>
              <a:t>не успокаиваются</a:t>
            </a:r>
            <a:r>
              <a:rPr lang="ru-RU" dirty="0" smtClean="0">
                <a:solidFill>
                  <a:schemeClr val="accent1"/>
                </a:solidFill>
              </a:rPr>
              <a:t>, не достигнув высшего уровня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Ощущение неудовлетворенности </a:t>
            </a:r>
            <a:r>
              <a:rPr lang="ru-RU" dirty="0" smtClean="0"/>
              <a:t>– стремление достичь совершенства во всем -  </a:t>
            </a:r>
            <a:r>
              <a:rPr lang="ru-RU" b="1" dirty="0" smtClean="0">
                <a:solidFill>
                  <a:schemeClr val="accent1"/>
                </a:solidFill>
              </a:rPr>
              <a:t>критическое отношение к своим достижениям</a:t>
            </a:r>
            <a:r>
              <a:rPr lang="ru-RU" dirty="0" smtClean="0">
                <a:solidFill>
                  <a:schemeClr val="accent1"/>
                </a:solidFill>
              </a:rPr>
              <a:t>, часто не удовлетворены, ощущение своей неадекватности и низкая самооценка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Проблемы уязвимости ОД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Нереалистические цели </a:t>
            </a:r>
            <a:r>
              <a:rPr lang="ru-RU" dirty="0" smtClean="0"/>
              <a:t>– </a:t>
            </a:r>
            <a:r>
              <a:rPr lang="ru-RU" dirty="0" smtClean="0"/>
              <a:t>ОД ставят </a:t>
            </a:r>
            <a:r>
              <a:rPr lang="ru-RU" dirty="0" smtClean="0"/>
              <a:t>перед собой завышенные цели – </a:t>
            </a:r>
            <a:r>
              <a:rPr lang="ru-RU" dirty="0" smtClean="0">
                <a:solidFill>
                  <a:schemeClr val="accent1"/>
                </a:solidFill>
              </a:rPr>
              <a:t>не имея возможности достичь их, они </a:t>
            </a:r>
            <a:r>
              <a:rPr lang="ru-RU" b="1" dirty="0" smtClean="0">
                <a:solidFill>
                  <a:schemeClr val="accent1"/>
                </a:solidFill>
              </a:rPr>
              <a:t>начинают переживать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</a:rPr>
              <a:t>С другой стороны, </a:t>
            </a:r>
            <a:r>
              <a:rPr lang="ru-RU" b="1" dirty="0" smtClean="0">
                <a:solidFill>
                  <a:srgbClr val="00B050"/>
                </a:solidFill>
              </a:rPr>
              <a:t>стремление к совершенству и есть та сила, которая приводит к высоким достижениям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Проблемы уязвимости ОД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Сверхчувствительность</a:t>
            </a:r>
            <a:r>
              <a:rPr lang="ru-RU" dirty="0" smtClean="0"/>
              <a:t> – ОД более восприимчивы к сенсорным стимулам, лучше понимают отношения и связи, критически относится не только к себе, но и окружающим, невербальные сигналы и слова часто считывает как проявления неприятия себя окружающими – </a:t>
            </a:r>
            <a:r>
              <a:rPr lang="ru-RU" b="1" dirty="0" smtClean="0">
                <a:solidFill>
                  <a:schemeClr val="accent1"/>
                </a:solidFill>
              </a:rPr>
              <a:t>уязвимость, отвлекаемость, </a:t>
            </a:r>
            <a:r>
              <a:rPr lang="ru-RU" b="1" dirty="0" err="1" smtClean="0">
                <a:solidFill>
                  <a:schemeClr val="accent1"/>
                </a:solidFill>
              </a:rPr>
              <a:t>гиперактивность</a:t>
            </a:r>
            <a:endParaRPr lang="ru-RU" b="1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cs typeface="Times New Roman" pitchFamily="18" charset="0"/>
              </a:rPr>
              <a:t>Существуют две крайние точки зрения:</a:t>
            </a:r>
            <a:br>
              <a:rPr lang="ru-RU" b="1" i="1" u="sng" dirty="0" smtClean="0"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Прямоугольник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1700" y="1772816"/>
            <a:ext cx="8520600" cy="295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3600" b="1" i="1" u="sng" dirty="0">
              <a:cs typeface="Times New Roman" pitchFamily="18" charset="0"/>
            </a:endParaRPr>
          </a:p>
          <a:p>
            <a:r>
              <a:rPr lang="ru-RU" sz="3600" b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«все дети являются одаренными» </a:t>
            </a:r>
          </a:p>
          <a:p>
            <a:endParaRPr lang="ru-RU" sz="3600" dirty="0">
              <a:latin typeface="Comic Sans MS" pitchFamily="66" charset="0"/>
            </a:endParaRPr>
          </a:p>
          <a:p>
            <a:r>
              <a:rPr lang="ru-RU" sz="3600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«одаренные дети встречаются крайне редко».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Проблемы уязвимости ОД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Потребность во внимании взрослых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smtClean="0"/>
              <a:t>- в силу природной любознательности и стремления к познанию ОД нередко монополизируют внимание учителей, родителей, других взрослых – </a:t>
            </a:r>
            <a:r>
              <a:rPr lang="ru-RU" dirty="0" smtClean="0">
                <a:solidFill>
                  <a:schemeClr val="accent1"/>
                </a:solidFill>
              </a:rPr>
              <a:t>это </a:t>
            </a:r>
            <a:r>
              <a:rPr lang="ru-RU" b="1" dirty="0" smtClean="0">
                <a:solidFill>
                  <a:schemeClr val="accent1"/>
                </a:solidFill>
              </a:rPr>
              <a:t>вызывает трения в отношениях с </a:t>
            </a:r>
            <a:r>
              <a:rPr lang="ru-RU" dirty="0" smtClean="0">
                <a:solidFill>
                  <a:schemeClr val="accent1"/>
                </a:solidFill>
              </a:rPr>
              <a:t>другими детьми, которых раздражает жажда такого внимания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Проблемы уязвимости ОД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Нетерпимость</a:t>
            </a:r>
            <a:r>
              <a:rPr lang="ru-RU" dirty="0" smtClean="0"/>
              <a:t> – ОД нередко с недостаточной терпимостью относятся к детям, стоящим ниже их в  интеллектуальном развитии – </a:t>
            </a:r>
            <a:r>
              <a:rPr lang="ru-RU" b="1" dirty="0" smtClean="0">
                <a:solidFill>
                  <a:schemeClr val="accent1"/>
                </a:solidFill>
              </a:rPr>
              <a:t>отталкивают окружающих замечаниями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4350" y="1053211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965250" y="1406397"/>
          <a:ext cx="6840803" cy="49853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07313"/>
                <a:gridCol w="1944497"/>
                <a:gridCol w="1944497"/>
                <a:gridCol w="1944496"/>
              </a:tblGrid>
              <a:tr h="520064">
                <a:tc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</a:tr>
              <a:tr h="1483360">
                <a:tc>
                  <a:txBody>
                    <a:bodyPr/>
                    <a:lstStyle/>
                    <a:p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</a:tr>
              <a:tr h="791082">
                <a:tc rowSpan="4">
                  <a:txBody>
                    <a:bodyPr/>
                    <a:lstStyle/>
                    <a:p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</a:tr>
              <a:tr h="79095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</a:tr>
              <a:tr h="79105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</a:tr>
              <a:tr h="52005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3993515" y="1425575"/>
            <a:ext cx="637463" cy="1920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737227" y="1425575"/>
            <a:ext cx="140208" cy="1920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93513" y="1425575"/>
            <a:ext cx="873887" cy="1920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93515" y="1635836"/>
            <a:ext cx="928027" cy="1923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938392" y="1425575"/>
            <a:ext cx="597763" cy="1920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020814" y="1425575"/>
            <a:ext cx="791209" cy="1920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938392" y="1635836"/>
            <a:ext cx="641299" cy="19232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365625" y="2582621"/>
            <a:ext cx="1140066" cy="19232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539483" y="2582621"/>
            <a:ext cx="690067" cy="19232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48255" y="3429889"/>
            <a:ext cx="493775" cy="19202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801366" y="3429889"/>
            <a:ext cx="1121409" cy="19202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48255" y="3640201"/>
            <a:ext cx="668997" cy="19202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993515" y="3429889"/>
            <a:ext cx="772160" cy="19202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011801" y="3429889"/>
            <a:ext cx="146303" cy="19202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411089" y="3429889"/>
            <a:ext cx="456311" cy="19202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993515" y="3640201"/>
            <a:ext cx="811377" cy="19202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014848" y="3640201"/>
            <a:ext cx="852551" cy="19202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993515" y="3850589"/>
            <a:ext cx="1170432" cy="19232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938392" y="3429889"/>
            <a:ext cx="1189367" cy="19202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520940" y="3429889"/>
            <a:ext cx="291083" cy="192024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938392" y="3640201"/>
            <a:ext cx="498195" cy="19202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901942" y="3640201"/>
            <a:ext cx="910081" cy="19202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938392" y="3850589"/>
            <a:ext cx="558647" cy="19232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453885" y="3850589"/>
            <a:ext cx="522859" cy="19232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048255" y="4221226"/>
            <a:ext cx="634326" cy="192024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228085" y="4221226"/>
            <a:ext cx="694689" cy="192024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048255" y="4431487"/>
            <a:ext cx="725081" cy="192328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734310" y="4431487"/>
            <a:ext cx="354330" cy="192328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017773" y="4431487"/>
            <a:ext cx="79248" cy="192328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057398" y="4431487"/>
            <a:ext cx="424281" cy="192328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993515" y="4221226"/>
            <a:ext cx="885469" cy="192024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926457" y="4221226"/>
            <a:ext cx="940942" cy="192024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993515" y="4431487"/>
            <a:ext cx="196596" cy="192328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417186" y="4431487"/>
            <a:ext cx="544067" cy="192328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176392" y="4431487"/>
            <a:ext cx="691007" cy="192328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993515" y="4642103"/>
            <a:ext cx="706374" cy="192024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938392" y="4221226"/>
            <a:ext cx="1037158" cy="192024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584947" y="4221226"/>
            <a:ext cx="227075" cy="192024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938392" y="4431487"/>
            <a:ext cx="1259116" cy="192328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048255" y="5012690"/>
            <a:ext cx="765721" cy="192024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947670" y="5012690"/>
            <a:ext cx="975106" cy="192024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856354" y="5012690"/>
            <a:ext cx="66421" cy="192024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048255" y="5223002"/>
            <a:ext cx="354330" cy="192024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331720" y="5223002"/>
            <a:ext cx="79248" cy="192024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371344" y="5223002"/>
            <a:ext cx="384810" cy="192024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993515" y="5012690"/>
            <a:ext cx="1233220" cy="192024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188584" y="5012690"/>
            <a:ext cx="158496" cy="192024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307457" y="5012690"/>
            <a:ext cx="384810" cy="192024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938392" y="5012690"/>
            <a:ext cx="838530" cy="192024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112507" y="5012690"/>
            <a:ext cx="699516" cy="192024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938392" y="5223002"/>
            <a:ext cx="1234300" cy="192024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048255" y="5804001"/>
            <a:ext cx="836841" cy="192024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834894" y="5804001"/>
            <a:ext cx="819873" cy="192024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993515" y="5804001"/>
            <a:ext cx="515721" cy="192024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999609" y="5804001"/>
            <a:ext cx="867790" cy="192024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993515" y="6014313"/>
            <a:ext cx="934796" cy="192024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938392" y="5804001"/>
            <a:ext cx="516089" cy="192024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530085" y="5804001"/>
            <a:ext cx="670902" cy="192024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295388" y="5804001"/>
            <a:ext cx="158496" cy="192024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536180" y="5804001"/>
            <a:ext cx="275844" cy="192024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938392" y="6014313"/>
            <a:ext cx="551535" cy="192024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6411214" y="6014313"/>
            <a:ext cx="79248" cy="192024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69391" y="804672"/>
            <a:ext cx="8253983" cy="326136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278368" y="804672"/>
            <a:ext cx="536448" cy="326136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91286" y="474218"/>
            <a:ext cx="8012049" cy="448055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4350" y="1053211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0687" y="999744"/>
            <a:ext cx="4681728" cy="3291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07408" y="999744"/>
            <a:ext cx="3230880" cy="3291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93280" y="999744"/>
            <a:ext cx="615696" cy="3291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363968" y="999744"/>
            <a:ext cx="1261872" cy="3291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80831" y="999744"/>
            <a:ext cx="536448" cy="3291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93191" y="670890"/>
            <a:ext cx="4422521" cy="4483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1435" y="670890"/>
            <a:ext cx="3001517" cy="4483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418196" y="670890"/>
            <a:ext cx="256489" cy="4483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589266" y="670890"/>
            <a:ext cx="1021460" cy="44836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317182" y="1550416"/>
          <a:ext cx="8569007" cy="46832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6098"/>
                <a:gridCol w="4111498"/>
                <a:gridCol w="3161411"/>
              </a:tblGrid>
              <a:tr h="490728">
                <a:tc>
                  <a:txBody>
                    <a:bodyPr/>
                    <a:lstStyle/>
                    <a:p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</a:tr>
              <a:tr h="4907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</a:tr>
              <a:tr h="16977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</a:tr>
              <a:tr h="4907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endParaRPr sz="12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</a:tr>
              <a:tr h="7360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</a:tr>
              <a:tr h="7361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</a:tr>
            </a:tbl>
          </a:graphicData>
        </a:graphic>
      </p:graphicFrame>
      <p:sp>
        <p:nvSpPr>
          <p:cNvPr id="15" name="object 15"/>
          <p:cNvSpPr/>
          <p:nvPr/>
        </p:nvSpPr>
        <p:spPr>
          <a:xfrm>
            <a:off x="1661160" y="1572767"/>
            <a:ext cx="3350133" cy="2225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774182" y="1572767"/>
            <a:ext cx="2396743" cy="22250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774182" y="1819655"/>
            <a:ext cx="888453" cy="22250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64540" y="2063445"/>
            <a:ext cx="752767" cy="22280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64540" y="2310638"/>
            <a:ext cx="888453" cy="22250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61160" y="2063445"/>
            <a:ext cx="3227451" cy="22280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61160" y="2310638"/>
            <a:ext cx="3366008" cy="22250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774182" y="2063445"/>
            <a:ext cx="3043682" cy="22280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64540" y="2554477"/>
            <a:ext cx="1087640" cy="222503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64540" y="2801747"/>
            <a:ext cx="931671" cy="22250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61160" y="2554477"/>
            <a:ext cx="2254758" cy="222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661160" y="2801747"/>
            <a:ext cx="4069079" cy="222503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661160" y="3045586"/>
            <a:ext cx="256031" cy="222503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831848" y="3045586"/>
            <a:ext cx="91439" cy="222503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877567" y="3045586"/>
            <a:ext cx="3420236" cy="222503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661160" y="3292424"/>
            <a:ext cx="2286254" cy="22280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862704" y="3292424"/>
            <a:ext cx="91439" cy="222808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908425" y="3292424"/>
            <a:ext cx="1086827" cy="222808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661160" y="3536569"/>
            <a:ext cx="1099134" cy="222503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74182" y="2554477"/>
            <a:ext cx="1336052" cy="222503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021068" y="2554477"/>
            <a:ext cx="1004506" cy="222503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774182" y="2801747"/>
            <a:ext cx="771143" cy="222503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460235" y="2801747"/>
            <a:ext cx="1906905" cy="222503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774182" y="3045586"/>
            <a:ext cx="2396616" cy="222503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774182" y="3292424"/>
            <a:ext cx="2795269" cy="222808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774182" y="3536569"/>
            <a:ext cx="1937512" cy="222503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774182" y="3783457"/>
            <a:ext cx="2428240" cy="222504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774182" y="4027627"/>
            <a:ext cx="1049680" cy="222808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64540" y="4253229"/>
            <a:ext cx="519747" cy="222504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64540" y="4500117"/>
            <a:ext cx="922350" cy="222504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661160" y="4253229"/>
            <a:ext cx="3669029" cy="222504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661160" y="4500117"/>
            <a:ext cx="2204085" cy="222504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64540" y="4744161"/>
            <a:ext cx="1057706" cy="222808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495933" y="4744161"/>
            <a:ext cx="122554" cy="222808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64540" y="4991100"/>
            <a:ext cx="1139850" cy="222504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64540" y="5234940"/>
            <a:ext cx="991323" cy="222503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661160" y="4744161"/>
            <a:ext cx="3409696" cy="222808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661160" y="4991100"/>
            <a:ext cx="2220976" cy="222504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64540" y="5480303"/>
            <a:ext cx="1253947" cy="222808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64540" y="5727496"/>
            <a:ext cx="1231582" cy="222503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64540" y="5971336"/>
            <a:ext cx="306781" cy="222504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05637" y="5971336"/>
            <a:ext cx="830072" cy="222504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661160" y="5480303"/>
            <a:ext cx="4057650" cy="222808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661160" y="5727496"/>
            <a:ext cx="3120136" cy="222503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661160" y="5971336"/>
            <a:ext cx="3988562" cy="222504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4350" y="1053211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0687" y="999744"/>
            <a:ext cx="4681728" cy="3291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07408" y="999744"/>
            <a:ext cx="3230880" cy="3291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93280" y="999744"/>
            <a:ext cx="524255" cy="3291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272528" y="999744"/>
            <a:ext cx="1264920" cy="3291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92440" y="999744"/>
            <a:ext cx="533400" cy="3291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93191" y="670890"/>
            <a:ext cx="4422521" cy="4483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1435" y="670890"/>
            <a:ext cx="3001517" cy="4483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497444" y="670890"/>
            <a:ext cx="1025271" cy="4483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285719" y="1142985"/>
          <a:ext cx="8581674" cy="54292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82130"/>
                <a:gridCol w="4126500"/>
                <a:gridCol w="3173044"/>
              </a:tblGrid>
              <a:tr h="679894">
                <a:tc>
                  <a:txBody>
                    <a:bodyPr/>
                    <a:lstStyle/>
                    <a:p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endParaRPr sz="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</a:tr>
              <a:tr h="15353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</a:tr>
              <a:tr h="16467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BEFE8"/>
                    </a:solidFill>
                  </a:tcPr>
                </a:tc>
              </a:tr>
              <a:tr h="15672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A12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8DFCD"/>
                    </a:solidFill>
                  </a:tcPr>
                </a:tc>
              </a:tr>
            </a:tbl>
          </a:graphicData>
        </a:graphic>
      </p:graphicFrame>
      <p:sp>
        <p:nvSpPr>
          <p:cNvPr id="14" name="object 14"/>
          <p:cNvSpPr/>
          <p:nvPr/>
        </p:nvSpPr>
        <p:spPr>
          <a:xfrm>
            <a:off x="364540" y="2002485"/>
            <a:ext cx="1235659" cy="22280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64540" y="2249423"/>
            <a:ext cx="224485" cy="2225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42617" y="2002485"/>
            <a:ext cx="4063491" cy="22280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42617" y="2249423"/>
            <a:ext cx="3787521" cy="22250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42617" y="2493264"/>
            <a:ext cx="3957447" cy="22250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642617" y="2740101"/>
            <a:ext cx="658368" cy="22280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800978" y="2002485"/>
            <a:ext cx="2652649" cy="22280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755259" y="2249423"/>
            <a:ext cx="2757550" cy="222503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755259" y="2493264"/>
            <a:ext cx="714451" cy="222503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64540" y="2963926"/>
            <a:ext cx="857592" cy="22250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42617" y="2963926"/>
            <a:ext cx="4007484" cy="222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42617" y="3210814"/>
            <a:ext cx="2704084" cy="222503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800978" y="2963926"/>
            <a:ext cx="2978657" cy="222503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55259" y="3210814"/>
            <a:ext cx="840232" cy="222503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64540" y="3434207"/>
            <a:ext cx="514731" cy="222503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64540" y="3681044"/>
            <a:ext cx="1099896" cy="22280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642617" y="3434207"/>
            <a:ext cx="4069333" cy="222503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642617" y="3681044"/>
            <a:ext cx="4066666" cy="22280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642617" y="3925189"/>
            <a:ext cx="2225929" cy="222504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800978" y="3434207"/>
            <a:ext cx="2431669" cy="222503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55259" y="3681044"/>
            <a:ext cx="3117468" cy="222808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755259" y="3925189"/>
            <a:ext cx="974585" cy="222504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648577" y="3925189"/>
            <a:ext cx="91440" cy="222504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694296" y="3925189"/>
            <a:ext cx="1355978" cy="222504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755259" y="4172077"/>
            <a:ext cx="1257947" cy="222504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15"/>
          <p:cNvSpPr/>
          <p:nvPr/>
        </p:nvSpPr>
        <p:spPr>
          <a:xfrm>
            <a:off x="1661160" y="1572767"/>
            <a:ext cx="3350133" cy="222503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16"/>
          <p:cNvSpPr/>
          <p:nvPr/>
        </p:nvSpPr>
        <p:spPr>
          <a:xfrm>
            <a:off x="5774182" y="1572767"/>
            <a:ext cx="2396743" cy="222503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17"/>
          <p:cNvSpPr/>
          <p:nvPr/>
        </p:nvSpPr>
        <p:spPr>
          <a:xfrm>
            <a:off x="5774182" y="1819655"/>
            <a:ext cx="888453" cy="222503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Принципы обучения одаренных детей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Принцип развивающего и воспитывающего обучения</a:t>
            </a:r>
          </a:p>
          <a:p>
            <a:r>
              <a:rPr lang="ru-RU" dirty="0" smtClean="0"/>
              <a:t>Принцип индивидуализации и дифференциации обучения;</a:t>
            </a:r>
          </a:p>
          <a:p>
            <a:r>
              <a:rPr lang="ru-RU" dirty="0" smtClean="0"/>
              <a:t>Принцип учёта возрастных возможностей.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428604"/>
            <a:ext cx="8520600" cy="121444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/>
                </a:solidFill>
              </a:rPr>
              <a:t>Подходы к обучению одаренных детей</a:t>
            </a: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Ускорение </a:t>
            </a:r>
            <a:r>
              <a:rPr lang="ru-RU" dirty="0" smtClean="0"/>
              <a:t>– учет потребностей и возможностей детей с ускоренным темпом развития;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Углубление </a:t>
            </a:r>
            <a:r>
              <a:rPr lang="ru-RU" dirty="0" smtClean="0"/>
              <a:t>– глубокое изучение тем, дисциплин, областей знаний;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Обогащение </a:t>
            </a:r>
            <a:r>
              <a:rPr lang="ru-RU" dirty="0" smtClean="0"/>
              <a:t>– установление </a:t>
            </a:r>
            <a:r>
              <a:rPr lang="ru-RU" dirty="0" err="1" smtClean="0"/>
              <a:t>межпредметных</a:t>
            </a:r>
            <a:r>
              <a:rPr lang="ru-RU" dirty="0" smtClean="0"/>
              <a:t> и междисциплинарных связей;</a:t>
            </a:r>
          </a:p>
          <a:p>
            <a:r>
              <a:rPr lang="ru-RU" b="1" dirty="0" err="1" smtClean="0">
                <a:solidFill>
                  <a:schemeClr val="accent1"/>
                </a:solidFill>
              </a:rPr>
              <a:t>Проблематизация</a:t>
            </a:r>
            <a:r>
              <a:rPr lang="ru-RU" b="1" dirty="0" smtClean="0">
                <a:solidFill>
                  <a:schemeClr val="accent1"/>
                </a:solidFill>
              </a:rPr>
              <a:t> </a:t>
            </a:r>
            <a:r>
              <a:rPr lang="ru-RU" dirty="0" smtClean="0"/>
              <a:t>– стимулирование личностного развития учащихся.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ФОРМЫ РАБОТЫ</a:t>
            </a:r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олимпиады по предметам;</a:t>
            </a:r>
          </a:p>
          <a:p>
            <a:r>
              <a:rPr lang="ru-RU" dirty="0" smtClean="0"/>
              <a:t>научно-практические конференции;</a:t>
            </a:r>
          </a:p>
          <a:p>
            <a:r>
              <a:rPr lang="ru-RU" dirty="0" smtClean="0"/>
              <a:t>защита проектов;</a:t>
            </a:r>
          </a:p>
          <a:p>
            <a:r>
              <a:rPr lang="ru-RU" dirty="0" smtClean="0"/>
              <a:t>активная внеурочная деятельность;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предметные недели;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научные кружки, сообщества;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дискуссии; 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интеллектуальные марафоны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4350" y="1053211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3359" y="786383"/>
            <a:ext cx="4005072" cy="2712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849623" y="786383"/>
            <a:ext cx="438912" cy="2712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919728" y="786383"/>
            <a:ext cx="5059680" cy="2712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610600" y="786383"/>
            <a:ext cx="445007" cy="2712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8120" y="1161288"/>
            <a:ext cx="481584" cy="2926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96240" y="516890"/>
            <a:ext cx="3803141" cy="3657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034028" y="516890"/>
            <a:ext cx="140817" cy="3657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104132" y="516890"/>
            <a:ext cx="4860290" cy="3657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70967" y="1412443"/>
            <a:ext cx="316992" cy="18623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15695" y="1321003"/>
            <a:ext cx="8043291" cy="31729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70967" y="1778507"/>
            <a:ext cx="316992" cy="18592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5695" y="1687067"/>
            <a:ext cx="4521835" cy="31699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0967" y="2144217"/>
            <a:ext cx="316992" cy="18623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15695" y="2052777"/>
            <a:ext cx="7224649" cy="31729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15695" y="2357882"/>
            <a:ext cx="3144393" cy="31699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0967" y="2815158"/>
            <a:ext cx="316992" cy="18623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15695" y="2723718"/>
            <a:ext cx="4932045" cy="31729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70967" y="3181223"/>
            <a:ext cx="316992" cy="18592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15695" y="3089782"/>
            <a:ext cx="7306309" cy="31699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15695" y="3394532"/>
            <a:ext cx="5472684" cy="31729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70967" y="3852036"/>
            <a:ext cx="316992" cy="18592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15695" y="3760596"/>
            <a:ext cx="7612507" cy="31699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15695" y="4065473"/>
            <a:ext cx="3717798" cy="31729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70967" y="4522978"/>
            <a:ext cx="316992" cy="18592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15695" y="4431538"/>
            <a:ext cx="7371460" cy="31699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70967" y="4888941"/>
            <a:ext cx="316992" cy="18623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15695" y="4797247"/>
            <a:ext cx="6885813" cy="31729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15695" y="5102352"/>
            <a:ext cx="1659636" cy="316992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70967" y="5559856"/>
            <a:ext cx="316992" cy="18592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15695" y="5468111"/>
            <a:ext cx="8109077" cy="317296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70967" y="5925616"/>
            <a:ext cx="316992" cy="18592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15695" y="5834176"/>
            <a:ext cx="6877431" cy="316992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546667"/>
            <a:ext cx="8520600" cy="57807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Психодиагностический мониторинг одаренных учащихся</a:t>
            </a:r>
            <a:r>
              <a:rPr lang="ru-RU" sz="2400" b="1" dirty="0" smtClean="0"/>
              <a:t>:</a:t>
            </a:r>
            <a:endParaRPr lang="ru-RU" sz="2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124745"/>
            <a:ext cx="8520600" cy="4752528"/>
          </a:xfrm>
        </p:spPr>
        <p:txBody>
          <a:bodyPr>
            <a:normAutofit fontScale="25000" lnSpcReduction="20000"/>
          </a:bodyPr>
          <a:lstStyle/>
          <a:p>
            <a:r>
              <a:rPr lang="ru-RU" sz="8000" b="1" dirty="0" smtClean="0"/>
              <a:t>Исследование уровня развития невербального интеллекта – тест, свободный от влияния культуры </a:t>
            </a:r>
            <a:r>
              <a:rPr lang="ru-RU" sz="8000" b="1" dirty="0" err="1" smtClean="0"/>
              <a:t>Кетелла</a:t>
            </a:r>
            <a:r>
              <a:rPr lang="ru-RU" sz="8000" b="1" dirty="0" smtClean="0"/>
              <a:t>.</a:t>
            </a:r>
          </a:p>
          <a:p>
            <a:r>
              <a:rPr lang="ru-RU" sz="8000" b="1" dirty="0" smtClean="0"/>
              <a:t>Исследование уровня развития вербального интеллекта и понимания математических закономерностей – ШТУР, </a:t>
            </a:r>
            <a:r>
              <a:rPr lang="ru-RU" sz="8000" b="1" dirty="0" err="1" smtClean="0"/>
              <a:t>Айзенк</a:t>
            </a:r>
            <a:r>
              <a:rPr lang="ru-RU" sz="8000" b="1" dirty="0" smtClean="0"/>
              <a:t>.</a:t>
            </a:r>
          </a:p>
          <a:p>
            <a:r>
              <a:rPr lang="ru-RU" sz="8000" b="1" dirty="0" smtClean="0"/>
              <a:t>Исследование уровня развития логического мышления – матрицы </a:t>
            </a:r>
            <a:r>
              <a:rPr lang="ru-RU" sz="8000" b="1" dirty="0" err="1" smtClean="0"/>
              <a:t>Равена</a:t>
            </a:r>
            <a:r>
              <a:rPr lang="ru-RU" sz="8000" b="1" dirty="0" smtClean="0"/>
              <a:t>.</a:t>
            </a:r>
          </a:p>
          <a:p>
            <a:r>
              <a:rPr lang="ru-RU" sz="8000" b="1" dirty="0" smtClean="0"/>
              <a:t>Исследование характера предметных интересов – Карта интересов, А.Е. </a:t>
            </a:r>
            <a:r>
              <a:rPr lang="ru-RU" sz="8000" b="1" dirty="0" err="1" smtClean="0"/>
              <a:t>Голомшток</a:t>
            </a:r>
            <a:r>
              <a:rPr lang="ru-RU" sz="8000" b="1" dirty="0" smtClean="0"/>
              <a:t>.</a:t>
            </a:r>
          </a:p>
          <a:p>
            <a:r>
              <a:rPr lang="ru-RU" sz="8000" b="1" dirty="0" smtClean="0"/>
              <a:t>Исследование уровня школьной тревожности учащихся – тест </a:t>
            </a:r>
            <a:r>
              <a:rPr lang="ru-RU" sz="8000" b="1" dirty="0" err="1" smtClean="0"/>
              <a:t>Филлипса</a:t>
            </a:r>
            <a:r>
              <a:rPr lang="ru-RU" sz="8000" b="1" dirty="0" smtClean="0"/>
              <a:t>.</a:t>
            </a:r>
          </a:p>
          <a:p>
            <a:r>
              <a:rPr lang="ru-RU" sz="8000" b="1" dirty="0" smtClean="0"/>
              <a:t>«Методика экспертных оценок по определению одаренных детей» - модифицированная методика А.А. Лосевой – для педагогов и родителей.</a:t>
            </a:r>
          </a:p>
          <a:p>
            <a:r>
              <a:rPr lang="ru-RU" sz="8000" b="1" dirty="0" smtClean="0"/>
              <a:t>Тест для диагностики когнитивного стиля "</a:t>
            </a:r>
            <a:r>
              <a:rPr lang="ru-RU" sz="8000" b="1" dirty="0" err="1" smtClean="0"/>
              <a:t>дифференциальность</a:t>
            </a:r>
            <a:r>
              <a:rPr lang="ru-RU" sz="8000" b="1" dirty="0" smtClean="0"/>
              <a:t> - интегральность (ДИ)"- </a:t>
            </a:r>
            <a:r>
              <a:rPr lang="ru-RU" sz="8000" b="1" dirty="0" err="1" smtClean="0"/>
              <a:t>Берулава</a:t>
            </a:r>
            <a:r>
              <a:rPr lang="ru-RU" sz="8000" b="1" dirty="0" smtClean="0"/>
              <a:t> Г.А.</a:t>
            </a:r>
          </a:p>
          <a:p>
            <a:r>
              <a:rPr lang="ru-RU" sz="8000" b="1" dirty="0" smtClean="0"/>
              <a:t>8. Уровень </a:t>
            </a:r>
            <a:r>
              <a:rPr lang="ru-RU" sz="8000" b="1" dirty="0" err="1" smtClean="0"/>
              <a:t>сформированности</a:t>
            </a:r>
            <a:r>
              <a:rPr lang="ru-RU" sz="8000" b="1" dirty="0" smtClean="0"/>
              <a:t> рефлексии  учащихся – тест Белозерцевой Т.В.</a:t>
            </a:r>
            <a:r>
              <a:rPr lang="ru-RU" sz="8000" dirty="0" smtClean="0"/>
              <a:t/>
            </a:r>
            <a:br>
              <a:rPr lang="ru-RU" sz="8000" dirty="0" smtClean="0"/>
            </a:br>
            <a:endParaRPr lang="ru-RU" sz="8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Home\Documents\позитив работа\_5TGpUh5uh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7200800" cy="6254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/>
                </a:solidFill>
              </a:rPr>
              <a:t>Результаты психологической и педагогической диагностики </a:t>
            </a: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Актуальный уровень развития учащегося;</a:t>
            </a:r>
          </a:p>
          <a:p>
            <a:r>
              <a:rPr lang="ru-RU" dirty="0" smtClean="0"/>
              <a:t>Особенности конкретных проявлений одаренности;</a:t>
            </a:r>
          </a:p>
          <a:p>
            <a:r>
              <a:rPr lang="ru-RU" dirty="0" smtClean="0"/>
              <a:t>Индивидуальные особенности учебной деятельности, общения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332656"/>
            <a:ext cx="8520600" cy="5759177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 smtClean="0"/>
              <a:t>«Чтобы </a:t>
            </a:r>
            <a:r>
              <a:rPr lang="ru-RU" i="1" dirty="0" smtClean="0"/>
              <a:t>стать нужным системе образования, </a:t>
            </a:r>
            <a:r>
              <a:rPr lang="ru-RU" b="1" i="1" dirty="0" smtClean="0"/>
              <a:t>психологу необходимо </a:t>
            </a:r>
            <a:r>
              <a:rPr lang="ru-RU" i="1" dirty="0" smtClean="0"/>
              <a:t>отказаться от роли «спасителя ребенка», защитника и проводника, а </a:t>
            </a:r>
            <a:r>
              <a:rPr lang="ru-RU" b="1" i="1" dirty="0" smtClean="0"/>
              <a:t>стать сотрудником школы </a:t>
            </a:r>
            <a:r>
              <a:rPr lang="ru-RU" i="1" dirty="0" smtClean="0"/>
              <a:t>со своим четким функционалом, со своими обязанностями, с четко продуманными целями и сформулированными задачами. Ему придется </a:t>
            </a:r>
            <a:r>
              <a:rPr lang="ru-RU" b="1" i="1" dirty="0" smtClean="0"/>
              <a:t>работать</a:t>
            </a:r>
            <a:r>
              <a:rPr lang="ru-RU" i="1" dirty="0" smtClean="0"/>
              <a:t> не на одного ученика, выступать в качестве психотерапевта и консультанта, а </a:t>
            </a:r>
            <a:r>
              <a:rPr lang="ru-RU" b="1" i="1" dirty="0" smtClean="0"/>
              <a:t>на всех учащихся</a:t>
            </a:r>
            <a:r>
              <a:rPr lang="ru-RU" i="1" dirty="0" smtClean="0"/>
              <a:t>, </a:t>
            </a:r>
            <a:r>
              <a:rPr lang="ru-RU" b="1" i="1" dirty="0" smtClean="0"/>
              <a:t>плечом к плечу с учителями решая проблемы внедрения новых ФГОС, развития у детей необходимых компетенций, осуществляя психологическую помощь нуждающимся в ней и работая над целью, сформулированной в программе развития школы»</a:t>
            </a:r>
          </a:p>
          <a:p>
            <a:pPr>
              <a:buFontTx/>
              <a:buNone/>
            </a:pPr>
            <a:r>
              <a:rPr lang="ru-RU" sz="2400" dirty="0" smtClean="0"/>
              <a:t>			</a:t>
            </a:r>
            <a:r>
              <a:rPr lang="ru-RU" sz="2400" dirty="0" smtClean="0">
                <a:solidFill>
                  <a:schemeClr val="accent2"/>
                </a:solidFill>
              </a:rPr>
              <a:t>Игорь </a:t>
            </a:r>
            <a:r>
              <a:rPr lang="ru-RU" sz="2400" dirty="0" err="1" smtClean="0">
                <a:solidFill>
                  <a:schemeClr val="accent2"/>
                </a:solidFill>
              </a:rPr>
              <a:t>Вачков</a:t>
            </a:r>
            <a:r>
              <a:rPr lang="ru-RU" sz="2400" dirty="0" smtClean="0">
                <a:solidFill>
                  <a:schemeClr val="accent2"/>
                </a:solidFill>
              </a:rPr>
              <a:t> «Психолог образования в эпоху перемен»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Лестница мотивации</a:t>
            </a:r>
            <a:endParaRPr lang="ru-RU" dirty="0"/>
          </a:p>
        </p:txBody>
      </p:sp>
      <p:pic>
        <p:nvPicPr>
          <p:cNvPr id="3074" name="Picture 2" descr="C:\Users\Home\Documents\позитив работа\by1hFAyggo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332656"/>
            <a:ext cx="4720038" cy="6120679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5400" b="1" dirty="0" smtClean="0"/>
              <a:t>Запомни три правила: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>
                <a:solidFill>
                  <a:srgbClr val="FF0000"/>
                </a:solidFill>
              </a:rPr>
              <a:t>1</a:t>
            </a:r>
            <a:r>
              <a:rPr lang="ru-RU" sz="5400" dirty="0" smtClean="0"/>
              <a:t>)</a:t>
            </a:r>
            <a:r>
              <a:rPr lang="ru-RU" sz="5400" b="1" dirty="0" smtClean="0"/>
              <a:t>не</a:t>
            </a:r>
            <a:r>
              <a:rPr lang="ru-RU" sz="5400" dirty="0" smtClean="0"/>
              <a:t> отступай,</a:t>
            </a:r>
            <a:br>
              <a:rPr lang="ru-RU" sz="5400" dirty="0" smtClean="0"/>
            </a:br>
            <a:r>
              <a:rPr lang="ru-RU" sz="5400" dirty="0" smtClean="0">
                <a:solidFill>
                  <a:srgbClr val="00B050"/>
                </a:solidFill>
              </a:rPr>
              <a:t>2</a:t>
            </a:r>
            <a:r>
              <a:rPr lang="ru-RU" sz="5400" dirty="0" smtClean="0"/>
              <a:t>)</a:t>
            </a:r>
            <a:r>
              <a:rPr lang="ru-RU" sz="5400" b="1" dirty="0" smtClean="0"/>
              <a:t>не</a:t>
            </a:r>
            <a:r>
              <a:rPr lang="ru-RU" sz="5400" dirty="0" smtClean="0"/>
              <a:t> сдавайся,</a:t>
            </a:r>
            <a:br>
              <a:rPr lang="ru-RU" sz="5400" dirty="0" smtClean="0"/>
            </a:br>
            <a:r>
              <a:rPr lang="ru-RU" sz="5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sz="5400" dirty="0" smtClean="0"/>
              <a:t>) </a:t>
            </a:r>
            <a:r>
              <a:rPr lang="ru-RU" sz="5400" b="1" dirty="0" smtClean="0"/>
              <a:t>«не»</a:t>
            </a:r>
            <a:r>
              <a:rPr lang="ru-RU" sz="5400" dirty="0" smtClean="0"/>
              <a:t> с глаголами </a:t>
            </a:r>
            <a:br>
              <a:rPr lang="ru-RU" sz="5400" dirty="0" smtClean="0"/>
            </a:br>
            <a:r>
              <a:rPr lang="ru-RU" sz="5400" dirty="0" smtClean="0"/>
              <a:t>пишется раздельно)))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5842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60648"/>
            <a:ext cx="3456384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Литература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материалам  сборника  «Одаренные дети» перевод с английского/ общ. ред. Г.В. </a:t>
            </a:r>
            <a:r>
              <a:rPr lang="ru-RU" dirty="0" err="1" smtClean="0"/>
              <a:t>Бурменского</a:t>
            </a:r>
            <a:r>
              <a:rPr lang="ru-RU" dirty="0" smtClean="0"/>
              <a:t> и ВМ. </a:t>
            </a:r>
            <a:r>
              <a:rPr lang="ru-RU" dirty="0" smtClean="0"/>
              <a:t>Слуцкого; </a:t>
            </a:r>
            <a:r>
              <a:rPr lang="ru-RU" dirty="0" err="1" smtClean="0"/>
              <a:t>Предисл.В.М.Слуцкого</a:t>
            </a:r>
            <a:r>
              <a:rPr lang="ru-RU" dirty="0" smtClean="0"/>
              <a:t>.- М.:Прогресс,1991.- 376 с.да</a:t>
            </a:r>
          </a:p>
          <a:p>
            <a:r>
              <a:rPr lang="ru-RU" dirty="0" smtClean="0"/>
              <a:t>«Счастливые родители одаренных детей» </a:t>
            </a:r>
            <a:r>
              <a:rPr lang="ru-RU" dirty="0" err="1" smtClean="0"/>
              <a:t>Кэрол</a:t>
            </a:r>
            <a:r>
              <a:rPr lang="ru-RU" dirty="0" smtClean="0"/>
              <a:t> </a:t>
            </a:r>
            <a:r>
              <a:rPr lang="ru-RU" dirty="0" err="1" smtClean="0"/>
              <a:t>Тэкэкс</a:t>
            </a:r>
            <a:r>
              <a:rPr lang="ru-RU" dirty="0" smtClean="0"/>
              <a:t>, профессор университета </a:t>
            </a:r>
            <a:r>
              <a:rPr lang="ru-RU" dirty="0" smtClean="0"/>
              <a:t>Кливленд</a:t>
            </a:r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4350" y="1046099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4350" y="1053211"/>
            <a:ext cx="8629650" cy="11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438144" y="999744"/>
            <a:ext cx="2417064" cy="3261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10200" y="999744"/>
            <a:ext cx="536448" cy="326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62426" y="669366"/>
            <a:ext cx="2169922" cy="4483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6240" y="1686128"/>
            <a:ext cx="247345" cy="2471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40968" y="1603578"/>
            <a:ext cx="6898640" cy="3538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40968" y="1939163"/>
            <a:ext cx="1812544" cy="35356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96240" y="2424125"/>
            <a:ext cx="247345" cy="2471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40968" y="2341448"/>
            <a:ext cx="1943735" cy="3538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555113" y="2341448"/>
            <a:ext cx="1696465" cy="35387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174235" y="2341448"/>
            <a:ext cx="622160" cy="35387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92396" y="2341448"/>
            <a:ext cx="3021965" cy="35387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40968" y="2677032"/>
            <a:ext cx="1895983" cy="35356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96240" y="3161995"/>
            <a:ext cx="247345" cy="24719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55576" y="3140968"/>
            <a:ext cx="5060569" cy="35387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668009" y="3079445"/>
            <a:ext cx="329793" cy="35387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900039" y="3079445"/>
            <a:ext cx="1338453" cy="35387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104253" y="3079445"/>
            <a:ext cx="329793" cy="35387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338948" y="3079445"/>
            <a:ext cx="1311275" cy="35387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96240" y="3564382"/>
            <a:ext cx="247345" cy="24688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40968" y="3482085"/>
            <a:ext cx="6037580" cy="35356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96240" y="3966667"/>
            <a:ext cx="247345" cy="24719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40968" y="3884371"/>
            <a:ext cx="1552956" cy="353872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219579" y="3884371"/>
            <a:ext cx="6521958" cy="353872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96240" y="4369308"/>
            <a:ext cx="247345" cy="246887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40968" y="4287011"/>
            <a:ext cx="6804914" cy="35356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96240" y="4771593"/>
            <a:ext cx="247345" cy="247192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40968" y="4689297"/>
            <a:ext cx="1572133" cy="35387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216530" y="4689297"/>
            <a:ext cx="5192014" cy="353872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96240" y="5174615"/>
            <a:ext cx="247345" cy="246888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40968" y="5092268"/>
            <a:ext cx="7260717" cy="353872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заставка_логоти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9075" y="0"/>
            <a:ext cx="1438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Содержимое 6"/>
          <p:cNvSpPr>
            <a:spLocks noGrp="1"/>
          </p:cNvSpPr>
          <p:nvPr>
            <p:ph idx="1"/>
          </p:nvPr>
        </p:nvSpPr>
        <p:spPr>
          <a:xfrm>
            <a:off x="1691680" y="404664"/>
            <a:ext cx="7071320" cy="4730899"/>
          </a:xfrm>
        </p:spPr>
        <p:txBody>
          <a:bodyPr>
            <a:noAutofit/>
          </a:bodyPr>
          <a:lstStyle/>
          <a:p>
            <a:pPr lvl="1" algn="just">
              <a:buFontTx/>
              <a:buNone/>
            </a:pPr>
            <a:r>
              <a:rPr lang="ru-RU" sz="2400" i="1" dirty="0" smtClean="0"/>
              <a:t>             «У меня часто складывается впечатление, что </a:t>
            </a:r>
            <a:r>
              <a:rPr lang="ru-RU" sz="2400" b="1" i="1" dirty="0" smtClean="0"/>
              <a:t>психологи</a:t>
            </a:r>
            <a:r>
              <a:rPr lang="ru-RU" sz="2400" i="1" dirty="0" smtClean="0"/>
              <a:t>, причем не только школьные, </a:t>
            </a:r>
            <a:r>
              <a:rPr lang="ru-RU" sz="2400" b="1" i="1" dirty="0" smtClean="0"/>
              <a:t>не читают документов,</a:t>
            </a:r>
            <a:r>
              <a:rPr lang="ru-RU" sz="2400" i="1" dirty="0" smtClean="0"/>
              <a:t> </a:t>
            </a:r>
            <a:r>
              <a:rPr lang="ru-RU" sz="2400" b="1" i="1" dirty="0" smtClean="0"/>
              <a:t>которые напрямую определяют сферу их деятельности</a:t>
            </a:r>
            <a:r>
              <a:rPr lang="ru-RU" sz="2400" i="1" dirty="0" smtClean="0"/>
              <a:t>. … Наша общая беда – </a:t>
            </a:r>
            <a:r>
              <a:rPr lang="ru-RU" sz="2400" i="1" u="sng" dirty="0" smtClean="0"/>
              <a:t>юридическая неграмотность</a:t>
            </a:r>
            <a:r>
              <a:rPr lang="ru-RU" sz="2400" i="1" dirty="0" smtClean="0"/>
              <a:t>. К сожалению, не только сами психологи в школах, но и </a:t>
            </a:r>
            <a:r>
              <a:rPr lang="ru-RU" sz="2400" b="1" i="1" dirty="0" smtClean="0"/>
              <a:t>руководители</a:t>
            </a:r>
            <a:r>
              <a:rPr lang="ru-RU" sz="2400" i="1" dirty="0" smtClean="0"/>
              <a:t> образовательных учреждений </a:t>
            </a:r>
            <a:r>
              <a:rPr lang="ru-RU" sz="2400" b="1" i="1" dirty="0" smtClean="0"/>
              <a:t>недостаточно хорошо знакомы с данными документами</a:t>
            </a:r>
            <a:r>
              <a:rPr lang="ru-RU" sz="2400" i="1" dirty="0" smtClean="0"/>
              <a:t>. Может быть, вина </a:t>
            </a:r>
            <a:r>
              <a:rPr lang="ru-RU" sz="2400" b="1" i="1" dirty="0" smtClean="0"/>
              <a:t>региональных психологических сообществ </a:t>
            </a:r>
            <a:r>
              <a:rPr lang="ru-RU" sz="2400" i="1" dirty="0" smtClean="0"/>
              <a:t>в том, что они </a:t>
            </a:r>
            <a:r>
              <a:rPr lang="ru-RU" sz="2400" b="1" i="1" dirty="0" smtClean="0"/>
              <a:t>обсуждают со специалистами не те проблемы</a:t>
            </a:r>
            <a:r>
              <a:rPr lang="ru-RU" sz="2400" i="1" dirty="0" smtClean="0"/>
              <a:t>, которые на самом деле надо было обсуждать?»</a:t>
            </a:r>
          </a:p>
          <a:p>
            <a:pPr algn="r">
              <a:buFontTx/>
              <a:buNone/>
            </a:pPr>
            <a:r>
              <a:rPr lang="ru-RU" sz="2400" i="1" dirty="0" smtClean="0"/>
              <a:t>				</a:t>
            </a:r>
            <a:r>
              <a:rPr lang="ru-RU" sz="2400" dirty="0" smtClean="0"/>
              <a:t>	</a:t>
            </a:r>
            <a:r>
              <a:rPr lang="ru-RU" sz="2400" b="1" dirty="0" smtClean="0"/>
              <a:t>Ю.М. </a:t>
            </a:r>
            <a:r>
              <a:rPr lang="ru-RU" sz="2400" b="1" dirty="0" err="1" smtClean="0"/>
              <a:t>Забродин</a:t>
            </a:r>
            <a:r>
              <a:rPr lang="ru-RU" sz="2400" dirty="0" smtClean="0"/>
              <a:t>, доктор псих. н., профессор, проректор МГППУ</a:t>
            </a:r>
          </a:p>
        </p:txBody>
      </p:sp>
      <p:pic>
        <p:nvPicPr>
          <p:cNvPr id="7173" name="Picture 2" descr="http://www.koob.ru/images/zabrod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2400" y="152400"/>
            <a:ext cx="2564160" cy="342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80780" cy="129614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Нормативно-правовая база (психологический аспект)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Федеральный государственный образовательный стандарт (ФГОС)</a:t>
            </a:r>
          </a:p>
          <a:p>
            <a:r>
              <a:rPr lang="ru-RU" b="1" dirty="0" smtClean="0"/>
              <a:t>Федеральный закон Российской Федерации </a:t>
            </a:r>
            <a:r>
              <a:rPr lang="ru-RU" dirty="0" smtClean="0"/>
              <a:t>от 29 декабря 2012 № 273-ФЗ</a:t>
            </a:r>
            <a:r>
              <a:rPr lang="ru-RU" b="1" dirty="0" smtClean="0"/>
              <a:t> «Об образовании в Российской Федерации»</a:t>
            </a:r>
          </a:p>
          <a:p>
            <a:r>
              <a:rPr lang="ru-RU" b="1" dirty="0" smtClean="0"/>
              <a:t>Профессиональный стандарт специалиста в области педагогической психологии </a:t>
            </a:r>
            <a:r>
              <a:rPr lang="ru-RU" sz="2800" b="1" dirty="0" smtClean="0"/>
              <a:t>(деятельность по психолого-педагогическому сопровождению обучающихся)</a:t>
            </a:r>
          </a:p>
          <a:p>
            <a:r>
              <a:rPr lang="ru-RU" b="1" dirty="0" smtClean="0"/>
              <a:t>Концепция поддержки одаренных детей РФ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88640"/>
            <a:ext cx="8520600" cy="14401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Нормативно-правовая база (психологический аспект)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&lt;Письмо&gt; </a:t>
            </a:r>
            <a:r>
              <a:rPr lang="ru-RU" dirty="0" err="1" smtClean="0"/>
              <a:t>Минобрнауки</a:t>
            </a:r>
            <a:r>
              <a:rPr lang="ru-RU" dirty="0" smtClean="0"/>
              <a:t> России от 10.02.2015 N ВК-268/07</a:t>
            </a:r>
            <a:br>
              <a:rPr lang="ru-RU" dirty="0" smtClean="0"/>
            </a:br>
            <a:r>
              <a:rPr lang="ru-RU" b="1" dirty="0" smtClean="0">
                <a:solidFill>
                  <a:schemeClr val="tx2"/>
                </a:solidFill>
              </a:rPr>
              <a:t>"О совершенствовании деятельности центров психолого-педагогической, медицинской и социальной помощи« </a:t>
            </a:r>
            <a:r>
              <a:rPr lang="ru-RU" dirty="0" smtClean="0"/>
              <a:t>(вместе с "Рекомендациями Министерства образования и науки РФ органам государственной власти субъектов Российской Федерации в сфере образования по совершенствованию деятельности центров психолого-педагогической, медицинской и социальной помощи")(</a:t>
            </a:r>
            <a:r>
              <a:rPr lang="ru-RU" dirty="0" err="1" smtClean="0">
                <a:solidFill>
                  <a:schemeClr val="tx2"/>
                </a:solidFill>
              </a:rPr>
              <a:t>КонсультантПлюс</a:t>
            </a:r>
            <a:r>
              <a:rPr lang="ru-RU" dirty="0" smtClean="0">
                <a:solidFill>
                  <a:schemeClr val="tx2"/>
                </a:solidFill>
              </a:rPr>
              <a:t>)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60648"/>
            <a:ext cx="8520600" cy="10801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Нормативно-правовая база 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(психологический аспект)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484784"/>
            <a:ext cx="8520600" cy="4607049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Приказ №925 от 30 декабря 2015 года 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chemeClr val="tx2"/>
                </a:solidFill>
              </a:rPr>
              <a:t>«Об утверждении положения о Службе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chemeClr val="tx2"/>
                </a:solidFill>
              </a:rPr>
              <a:t>психолого-педагогического, </a:t>
            </a:r>
            <a:r>
              <a:rPr lang="ru-RU" b="1" dirty="0" err="1" smtClean="0">
                <a:solidFill>
                  <a:schemeClr val="tx2"/>
                </a:solidFill>
              </a:rPr>
              <a:t>медико</a:t>
            </a:r>
            <a:r>
              <a:rPr lang="ru-RU" b="1" dirty="0" smtClean="0">
                <a:solidFill>
                  <a:schemeClr val="tx2"/>
                </a:solidFill>
              </a:rPr>
              <a:t>-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chemeClr val="tx2"/>
                </a:solidFill>
              </a:rPr>
              <a:t>социального обеспечения в муниципальной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chemeClr val="tx2"/>
                </a:solidFill>
              </a:rPr>
              <a:t>системе образования г.Сыктывкара»</a:t>
            </a:r>
          </a:p>
          <a:p>
            <a:r>
              <a:rPr lang="ru-RU" b="1" dirty="0" smtClean="0"/>
              <a:t>Письмо Управления образования АМО ГО «Сыктывкар» №1784 от 31декабря2015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«Методические рекомендации по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организации деятельности педагога-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психолога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85728"/>
            <a:ext cx="8520600" cy="107133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</a:rPr>
              <a:t>Нормативно-правовая база </a:t>
            </a:r>
            <a:br>
              <a:rPr lang="ru-RU" sz="3200" b="1" dirty="0" smtClean="0">
                <a:solidFill>
                  <a:schemeClr val="accent1"/>
                </a:solidFill>
              </a:rPr>
            </a:br>
            <a:r>
              <a:rPr lang="ru-RU" sz="3200" b="1" dirty="0" smtClean="0">
                <a:solidFill>
                  <a:schemeClr val="accent1"/>
                </a:solidFill>
              </a:rPr>
              <a:t>(психологический аспект)</a:t>
            </a:r>
            <a:endParaRPr lang="ru-RU" sz="3200" dirty="0">
              <a:solidFill>
                <a:schemeClr val="accent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Приказ №925 от 30 декабря 2015 года </a:t>
            </a:r>
          </a:p>
          <a:p>
            <a:pPr>
              <a:buFontTx/>
              <a:buNone/>
            </a:pPr>
            <a:r>
              <a:rPr lang="ru-RU" b="1" i="1" dirty="0" smtClean="0"/>
              <a:t>«Об утверждении положения о Службе психолого-педагогического, медико-социального обеспечения в муниципальной системе образования г.Сыктывкара»</a:t>
            </a:r>
            <a:endParaRPr lang="ru-RU" b="1" dirty="0" smtClean="0"/>
          </a:p>
          <a:p>
            <a:r>
              <a:rPr lang="ru-RU" b="1" dirty="0" smtClean="0"/>
              <a:t>Письмо Управления образования АМО ГО «Сыктывкар» №1784 от 31декабря2015 г  </a:t>
            </a:r>
            <a:r>
              <a:rPr lang="ru-RU" b="1" i="1" dirty="0" smtClean="0"/>
              <a:t>«Методические рекомендации по организации деятельности педагога-психолога»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1796</Words>
  <Application>Microsoft Office PowerPoint</Application>
  <PresentationFormat>Экран (4:3)</PresentationFormat>
  <Paragraphs>309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Республиканское методическое объединение педагогов-психологов образовательных организаций  Республики Коми</vt:lpstr>
      <vt:lpstr>Передается не опыт, а идея.  Мысль, выведенная из опыта. К.Д.Ушинский</vt:lpstr>
      <vt:lpstr>Существуют две крайние точки зрения: </vt:lpstr>
      <vt:lpstr>Слайд 4</vt:lpstr>
      <vt:lpstr>Слайд 5</vt:lpstr>
      <vt:lpstr>Нормативно-правовая база (психологический аспект)</vt:lpstr>
      <vt:lpstr>Нормативно-правовая база (психологический аспект)</vt:lpstr>
      <vt:lpstr>Нормативно-правовая база  (психологический аспект)</vt:lpstr>
      <vt:lpstr>Нормативно-правовая база  (психологический аспект)</vt:lpstr>
      <vt:lpstr>п.28 ФГОС НОО, п.25 ФГОС ООО, п.25 ФГОС СОО Психолого-педагогические условия реализации основной образовательной программы должны обеспечивать </vt:lpstr>
      <vt:lpstr>п.28 ФГОС НОО, п.25 ФГОС ООО, п.25 ФГОС СОО Психолого-педагогические условия реализации основной образовательной программы должны обеспечивать</vt:lpstr>
      <vt:lpstr>п.28 ФГОС НОО, п.25 ФГОС ООО, п.25 ФГОС СОО Психолого-педагогические условия реализации основной образовательной программы должны обеспечивать</vt:lpstr>
      <vt:lpstr>п.28 ФГОС НОО, п.25 ФГОС ООО, п.25 ФГОС СОО Психолого-педагогические условия реализации основной образовательной программы должны обеспечивать</vt:lpstr>
      <vt:lpstr>т.о., психолого-педагогическое сопровождение одаренных детей в образовательной организации осуществляеся:</vt:lpstr>
      <vt:lpstr>Задачи психолого-педагогического сопровождения одаренных детей  </vt:lpstr>
      <vt:lpstr>Слайд 16</vt:lpstr>
      <vt:lpstr>Слайд 17</vt:lpstr>
      <vt:lpstr>Слайд 18</vt:lpstr>
      <vt:lpstr>Категории одаренных детей: </vt:lpstr>
      <vt:lpstr>Признаки одаренности </vt:lpstr>
      <vt:lpstr>Слайд 21</vt:lpstr>
      <vt:lpstr>Типы характеров одаренных детей</vt:lpstr>
      <vt:lpstr>Проблемы одаренных детей </vt:lpstr>
      <vt:lpstr>Проблемы адаптации интеллектуально одаренных детей  (классификация Леты Холллингуорт)</vt:lpstr>
      <vt:lpstr>Проблемы адаптации интеллектуально ОД  (продолжение)</vt:lpstr>
      <vt:lpstr>Причины уязвимости  одаренных детей</vt:lpstr>
      <vt:lpstr>Проблемы уязвимости ОД</vt:lpstr>
      <vt:lpstr>Проблемы уязвимости ОД</vt:lpstr>
      <vt:lpstr>Проблемы уязвимости ОД</vt:lpstr>
      <vt:lpstr>Проблемы уязвимости ОД</vt:lpstr>
      <vt:lpstr>Проблемы уязвимости ОД</vt:lpstr>
      <vt:lpstr>Слайд 32</vt:lpstr>
      <vt:lpstr>Слайд 33</vt:lpstr>
      <vt:lpstr>Слайд 34</vt:lpstr>
      <vt:lpstr>Принципы обучения одаренных детей</vt:lpstr>
      <vt:lpstr>Подходы к обучению одаренных детей</vt:lpstr>
      <vt:lpstr>ФОРМЫ РАБОТЫ:</vt:lpstr>
      <vt:lpstr>Слайд 38</vt:lpstr>
      <vt:lpstr>Психодиагностический мониторинг одаренных учащихся:</vt:lpstr>
      <vt:lpstr>Результаты психологической и педагогической диагностики </vt:lpstr>
      <vt:lpstr>Слайд 41</vt:lpstr>
      <vt:lpstr>Лестница мотивации</vt:lpstr>
      <vt:lpstr>Запомни три правила: 1)не отступай, 2)не сдавайся, 3) «не» с глаголами  пишется раздельно)))</vt:lpstr>
      <vt:lpstr>Литература </vt:lpstr>
      <vt:lpstr>Слайд 45</vt:lpstr>
    </vt:vector>
  </TitlesOfParts>
  <Company>Министерство образования РК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МАОУ «Гимназия имени А.С.Пушкина»</dc:title>
  <dc:creator>Елена</dc:creator>
  <cp:lastModifiedBy>krokuskomi@outlook.com</cp:lastModifiedBy>
  <cp:revision>79</cp:revision>
  <dcterms:created xsi:type="dcterms:W3CDTF">2014-11-13T09:52:29Z</dcterms:created>
  <dcterms:modified xsi:type="dcterms:W3CDTF">2019-12-21T06:11:59Z</dcterms:modified>
</cp:coreProperties>
</file>